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90"/>
  </p:notesMasterIdLst>
  <p:handoutMasterIdLst>
    <p:handoutMasterId r:id="rId91"/>
  </p:handoutMasterIdLst>
  <p:sldIdLst>
    <p:sldId id="422" r:id="rId3"/>
    <p:sldId id="426" r:id="rId4"/>
    <p:sldId id="408" r:id="rId5"/>
    <p:sldId id="425" r:id="rId6"/>
    <p:sldId id="428" r:id="rId7"/>
    <p:sldId id="410" r:id="rId8"/>
    <p:sldId id="424" r:id="rId9"/>
    <p:sldId id="427" r:id="rId10"/>
    <p:sldId id="362" r:id="rId11"/>
    <p:sldId id="270" r:id="rId12"/>
    <p:sldId id="363" r:id="rId13"/>
    <p:sldId id="344" r:id="rId14"/>
    <p:sldId id="404" r:id="rId15"/>
    <p:sldId id="272" r:id="rId16"/>
    <p:sldId id="367" r:id="rId17"/>
    <p:sldId id="368" r:id="rId18"/>
    <p:sldId id="369" r:id="rId19"/>
    <p:sldId id="370" r:id="rId20"/>
    <p:sldId id="371" r:id="rId21"/>
    <p:sldId id="412" r:id="rId22"/>
    <p:sldId id="373" r:id="rId23"/>
    <p:sldId id="319" r:id="rId24"/>
    <p:sldId id="376" r:id="rId25"/>
    <p:sldId id="377" r:id="rId26"/>
    <p:sldId id="327" r:id="rId27"/>
    <p:sldId id="429" r:id="rId28"/>
    <p:sldId id="323" r:id="rId29"/>
    <p:sldId id="431" r:id="rId30"/>
    <p:sldId id="432" r:id="rId31"/>
    <p:sldId id="433" r:id="rId32"/>
    <p:sldId id="434" r:id="rId33"/>
    <p:sldId id="436" r:id="rId34"/>
    <p:sldId id="437" r:id="rId35"/>
    <p:sldId id="439" r:id="rId36"/>
    <p:sldId id="438" r:id="rId37"/>
    <p:sldId id="440" r:id="rId38"/>
    <p:sldId id="441" r:id="rId39"/>
    <p:sldId id="442" r:id="rId40"/>
    <p:sldId id="443" r:id="rId41"/>
    <p:sldId id="444" r:id="rId42"/>
    <p:sldId id="449" r:id="rId43"/>
    <p:sldId id="445" r:id="rId44"/>
    <p:sldId id="446" r:id="rId45"/>
    <p:sldId id="450" r:id="rId46"/>
    <p:sldId id="451" r:id="rId47"/>
    <p:sldId id="447" r:id="rId48"/>
    <p:sldId id="448" r:id="rId49"/>
    <p:sldId id="452" r:id="rId50"/>
    <p:sldId id="453" r:id="rId51"/>
    <p:sldId id="454" r:id="rId52"/>
    <p:sldId id="455" r:id="rId53"/>
    <p:sldId id="456" r:id="rId54"/>
    <p:sldId id="405" r:id="rId55"/>
    <p:sldId id="386" r:id="rId56"/>
    <p:sldId id="457" r:id="rId57"/>
    <p:sldId id="458" r:id="rId58"/>
    <p:sldId id="459" r:id="rId59"/>
    <p:sldId id="460" r:id="rId60"/>
    <p:sldId id="463" r:id="rId61"/>
    <p:sldId id="464" r:id="rId62"/>
    <p:sldId id="461" r:id="rId63"/>
    <p:sldId id="462" r:id="rId64"/>
    <p:sldId id="466" r:id="rId65"/>
    <p:sldId id="414" r:id="rId66"/>
    <p:sldId id="340" r:id="rId67"/>
    <p:sldId id="465" r:id="rId68"/>
    <p:sldId id="470" r:id="rId69"/>
    <p:sldId id="468" r:id="rId70"/>
    <p:sldId id="469" r:id="rId71"/>
    <p:sldId id="476" r:id="rId72"/>
    <p:sldId id="477" r:id="rId73"/>
    <p:sldId id="478" r:id="rId74"/>
    <p:sldId id="486" r:id="rId75"/>
    <p:sldId id="487" r:id="rId76"/>
    <p:sldId id="488" r:id="rId77"/>
    <p:sldId id="417" r:id="rId78"/>
    <p:sldId id="479" r:id="rId79"/>
    <p:sldId id="480" r:id="rId80"/>
    <p:sldId id="481" r:id="rId81"/>
    <p:sldId id="482" r:id="rId82"/>
    <p:sldId id="483" r:id="rId83"/>
    <p:sldId id="484" r:id="rId84"/>
    <p:sldId id="485" r:id="rId85"/>
    <p:sldId id="475" r:id="rId86"/>
    <p:sldId id="416" r:id="rId87"/>
    <p:sldId id="473" r:id="rId88"/>
    <p:sldId id="474" r:id="rId89"/>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C2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75" autoAdjust="0"/>
    <p:restoredTop sz="89746" autoAdjust="0"/>
  </p:normalViewPr>
  <p:slideViewPr>
    <p:cSldViewPr snapToGrid="0">
      <p:cViewPr>
        <p:scale>
          <a:sx n="103" d="100"/>
          <a:sy n="103" d="100"/>
        </p:scale>
        <p:origin x="-944" y="-1680"/>
      </p:cViewPr>
      <p:guideLst>
        <p:guide orient="horz" pos="1800"/>
        <p:guide pos="2880"/>
      </p:guideLst>
    </p:cSldViewPr>
  </p:slideViewPr>
  <p:outlineViewPr>
    <p:cViewPr>
      <p:scale>
        <a:sx n="33" d="100"/>
        <a:sy n="33" d="100"/>
      </p:scale>
      <p:origin x="0" y="3024"/>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notesMaster" Target="notesMasters/notesMaster1.xml"/><Relationship Id="rId91" Type="http://schemas.openxmlformats.org/officeDocument/2006/relationships/handoutMaster" Target="handoutMasters/handoutMaster1.xml"/><Relationship Id="rId92" Type="http://schemas.openxmlformats.org/officeDocument/2006/relationships/printerSettings" Target="printerSettings/printerSettings1.bin"/><Relationship Id="rId93" Type="http://schemas.openxmlformats.org/officeDocument/2006/relationships/presProps" Target="presProps.xml"/><Relationship Id="rId94" Type="http://schemas.openxmlformats.org/officeDocument/2006/relationships/viewProps" Target="viewProps.xml"/><Relationship Id="rId95" Type="http://schemas.openxmlformats.org/officeDocument/2006/relationships/theme" Target="theme/theme1.xml"/><Relationship Id="rId96"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9F750C-16AB-2046-83AF-A45310E0C083}" type="datetimeFigureOut">
              <a:rPr lang="hu-HU" smtClean="0"/>
              <a:pPr/>
              <a:t>12/08/15</a:t>
            </a:fld>
            <a:endParaRPr lang="hu-H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hu-H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B7D49FA-A279-CF4C-92BF-9A296BA95CDA}" type="slidenum">
              <a:rPr lang="hu-HU" smtClean="0"/>
              <a:pPr/>
              <a:t>‹#›</a:t>
            </a:fld>
            <a:endParaRPr lang="hu-HU"/>
          </a:p>
        </p:txBody>
      </p:sp>
    </p:spTree>
    <p:extLst>
      <p:ext uri="{BB962C8B-B14F-4D97-AF65-F5344CB8AC3E}">
        <p14:creationId xmlns:p14="http://schemas.microsoft.com/office/powerpoint/2010/main" val="754268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06785-8B48-E04D-BC69-57B5A40B7594}" type="datetimeFigureOut">
              <a:rPr lang="en-US" smtClean="0"/>
              <a:pPr/>
              <a:t>12/08/15</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52619D-DD23-404E-8C9A-479CEC797285}" type="slidenum">
              <a:rPr lang="en-US" smtClean="0"/>
              <a:pPr/>
              <a:t>‹#›</a:t>
            </a:fld>
            <a:endParaRPr lang="en-US"/>
          </a:p>
        </p:txBody>
      </p:sp>
    </p:spTree>
    <p:extLst>
      <p:ext uri="{BB962C8B-B14F-4D97-AF65-F5344CB8AC3E}">
        <p14:creationId xmlns:p14="http://schemas.microsoft.com/office/powerpoint/2010/main" val="3092543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p:cNvSpPr>
          <p:nvPr>
            <p:ph type="sldImg"/>
          </p:nvPr>
        </p:nvSpPr>
        <p:spPr>
          <a:xfrm>
            <a:off x="685800" y="685800"/>
            <a:ext cx="5486400" cy="3429000"/>
          </a:xfrm>
          <a:ln/>
        </p:spPr>
      </p:sp>
      <p:sp>
        <p:nvSpPr>
          <p:cNvPr id="178179" name="Notes Placeholder 2"/>
          <p:cNvSpPr>
            <a:spLocks noGrp="1"/>
          </p:cNvSpPr>
          <p:nvPr>
            <p:ph type="body" idx="1"/>
          </p:nvPr>
        </p:nvSpPr>
        <p:spPr>
          <a:noFill/>
          <a:ln/>
        </p:spPr>
        <p:txBody>
          <a:bodyPr/>
          <a:lstStyle/>
          <a:p>
            <a:endParaRPr lang="en-US" dirty="0" smtClean="0">
              <a:latin typeface="Times New Roman" charset="0"/>
              <a:ea typeface="ＭＳ Ｐゴシック" charset="-128"/>
              <a:cs typeface="ＭＳ Ｐゴシック" charset="-128"/>
            </a:endParaRPr>
          </a:p>
        </p:txBody>
      </p:sp>
      <p:sp>
        <p:nvSpPr>
          <p:cNvPr id="178180" name="Slide Number Placeholder 3"/>
          <p:cNvSpPr>
            <a:spLocks noGrp="1"/>
          </p:cNvSpPr>
          <p:nvPr>
            <p:ph type="sldNum" sz="quarter" idx="5"/>
          </p:nvPr>
        </p:nvSpPr>
        <p:spPr>
          <a:noFill/>
        </p:spPr>
        <p:txBody>
          <a:bodyPr/>
          <a:lstStyle/>
          <a:p>
            <a:fld id="{7A908E00-6592-2642-B910-4C1491EDF6D1}" type="slidenum">
              <a:rPr lang="en-US">
                <a:solidFill>
                  <a:prstClr val="black"/>
                </a:solidFill>
              </a:rPr>
              <a:pPr/>
              <a:t>1</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network describing the interactions between genes, proteins, and metabolites integrates the processes behind living cells.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network describing the interactions between genes, proteins, and metabolites integrate the processes behind living streams. The wiring diagram capturing the connections between neural cells hold the key to our understanding of brain functions. The sum of all professional, friendship, and family ties is the fabric of the society. The network describing which communication devices interact with each other, capturing internet connections to wireless links, is the heart of the modern communication system. The power grid, a network of generators and transmission lines, supplies with energy virtually all modern technology. Trade networks maintain our ability to exchange goods and services, being responsible for the material prosperity that an increasing fraction of the world has enjoyed since WWII (Image 2). They also play a key role in the spread of  financial and economics crises. Networks are at the heart of some of the most revolutionary technologies of the 21st century, empowering everything from Google to </a:t>
            </a:r>
            <a:r>
              <a:rPr lang="en-US" sz="1200" kern="1200" baseline="0" dirty="0" err="1" smtClean="0">
                <a:solidFill>
                  <a:schemeClr val="tx1"/>
                </a:solidFill>
                <a:latin typeface="+mn-lt"/>
                <a:ea typeface="+mn-ea"/>
                <a:cs typeface="+mn-cs"/>
              </a:rPr>
              <a:t>Facebook</a:t>
            </a:r>
            <a:r>
              <a:rPr lang="en-US" sz="1200" kern="1200" baseline="0" dirty="0" smtClean="0">
                <a:solidFill>
                  <a:schemeClr val="tx1"/>
                </a:solidFill>
                <a:latin typeface="+mn-lt"/>
                <a:ea typeface="+mn-ea"/>
                <a:cs typeface="+mn-cs"/>
              </a:rPr>
              <a:t>, CISCO, and Twitter. At the end, networks permeate science, technology, and nature to a much higher degree than may be evident upon a casual inspection. Consequently, we will never understand complex systems unless we gain a deep understanding of the networks behind </a:t>
            </a:r>
            <a:r>
              <a:rPr lang="en-US" sz="1200" kern="1200" baseline="0" dirty="0" err="1" smtClean="0">
                <a:solidFill>
                  <a:schemeClr val="tx1"/>
                </a:solidFill>
                <a:latin typeface="+mn-lt"/>
                <a:ea typeface="+mn-ea"/>
                <a:cs typeface="+mn-cs"/>
              </a:rPr>
              <a:t>them.While</a:t>
            </a:r>
            <a:r>
              <a:rPr lang="en-US" sz="1200" kern="1200" baseline="0" dirty="0" smtClean="0">
                <a:solidFill>
                  <a:schemeClr val="tx1"/>
                </a:solidFill>
                <a:latin typeface="+mn-lt"/>
                <a:ea typeface="+mn-ea"/>
                <a:cs typeface="+mn-cs"/>
              </a:rPr>
              <a:t> network science is a relatively young field, its roots go back several centuries. The  scientific explosion of the field has experienced during the first decade of the 21st century is rooted in the discovery that </a:t>
            </a:r>
            <a:r>
              <a:rPr lang="en-US" sz="1200" i="1" kern="1200" baseline="0" dirty="0" smtClean="0">
                <a:solidFill>
                  <a:schemeClr val="tx1"/>
                </a:solidFill>
                <a:latin typeface="+mn-lt"/>
                <a:ea typeface="+mn-ea"/>
                <a:cs typeface="+mn-cs"/>
              </a:rPr>
              <a:t>despite the apparent differences, the emergence and evolution of rather different  networks is driven by a common set of fundamental laws and reproducible mechanism. Hence despite amazing the diversity in form, size, nature, age, and scope present in real networks, most networks observed in nature, society, and technology are driven by common organizing principles. In other words once we disregard the nature of the components and their interactions, the obtained networks appear to be more similar than different from each other. In the following sections we discuss the forces that have led to the emergence of this new research field and its impact on science, technology, and society.</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We are surrounded by systems that are hopelessly complex, from the society, a collection of six billion individuals, to communications systems, that these days link billions of devices, from computers to cell phones. Our very existence is rooted in the ability of thousands of genes to work together in a seamless fashion; our thoughts, reasoning, and comprehension of the world is hidden in the connections between billions of neurons in our brain. These systems, random looking at first, upon close inspection display endless signatures of order and self-organization whose quantification, understanding, prediction and eventually control is the major intellectual challenge for the science of the 21st century</a:t>
            </a:r>
            <a:r>
              <a:rPr lang="en-US" dirty="0" smtClean="0"/>
              <a:t>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smtClean="0"/>
              <a:t>{\bf The subtle networks behind the economy.}   </a:t>
            </a:r>
          </a:p>
          <a:p>
            <a:r>
              <a:rPr lang="en-US" dirty="0" smtClean="0"/>
              <a:t>A credit card, selected as the 99th object in the popular exhibition by the British Museum, entitled {\it The History of the World in 100 Objects.} This card demonstrates the interconnected nature of the modern economy, creating subtle linkages that one normally does not even think of. The card was issued in the United Arab Emirates in 2009 by  the Hong Kong and Shanghai Banking Corporation, commonly known HSBC,  a London based bank. The card functions through protocols provided by VISA, an USA based credit association. Yet, the card adheres to Islamic banking principles, which operates in accordance with </a:t>
            </a:r>
            <a:r>
              <a:rPr lang="en-US" dirty="0" err="1" smtClean="0"/>
              <a:t>Fiqhal-Muamalat</a:t>
            </a:r>
            <a:r>
              <a:rPr lang="en-US" dirty="0" smtClean="0"/>
              <a:t> (Islamic rules of transactions), most notably the elimination of interest or {\it </a:t>
            </a:r>
            <a:r>
              <a:rPr lang="en-US" dirty="0" err="1" smtClean="0"/>
              <a:t>riba</a:t>
            </a:r>
            <a:r>
              <a:rPr lang="en-US" dirty="0" smtClean="0"/>
              <a:t>}.  The card is not limited to Muslims in the United Arab Emirates, but it is also offered to Muslim minorities in non-Muslim countries, and it is also used  by many non-Muslims who agree with its strict ethical guidelines</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r>
              <a:rPr lang="en-US" dirty="0" smtClean="0"/>
              <a:t>{\bf The subtle networks behind the economy.}   </a:t>
            </a:r>
          </a:p>
        </p:txBody>
      </p:sp>
      <p:sp>
        <p:nvSpPr>
          <p:cNvPr id="4" name="Slide Number Placeholder 3"/>
          <p:cNvSpPr>
            <a:spLocks noGrp="1"/>
          </p:cNvSpPr>
          <p:nvPr>
            <p:ph type="sldNum" sz="quarter" idx="10"/>
          </p:nvPr>
        </p:nvSpPr>
        <p:spPr/>
        <p:txBody>
          <a:bodyPr/>
          <a:lstStyle/>
          <a:p>
            <a:fld id="{B052619D-DD23-404E-8C9A-479CEC797285}" type="slidenum">
              <a:rPr lang="en-US" smtClean="0"/>
              <a:pPr/>
              <a:t>20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Why didn’t network science emerge two hundred years earlier? The networks it explores are by no means new: metabolic networks date back to the origins of life, with a history of four billion years, and the Internet is over four decades old. Furthermore, many disciplines, from bio- chemistry to sociology, and brain science, have been dealing with their notion of networks. Graph theory, a prolific subfield of mathematics, has focused on networks since 1735. Why do we dare to call network science the science of the 21st century?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Something special happened at the dawn of the 21st century that transcended individual research fields and catalyzed the emergence of a new discipline (Image 1.5). To understand why this happened only now, and not two hundred years earlier, we need to discuss the forces that have contributed to the emergence of network science.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While the study of networks has a long history from graph theory to sociology, the modern chapter of network science emerged only during the first decade of the 21st century, following the publication of two seminal papers in 1998 [2] and 1999 [3]. The explosive interest in network science is well documented by the citation pattern of two classic network papers, the 1959 paper by Paul </a:t>
            </a:r>
            <a:r>
              <a:rPr lang="en-US" sz="1200" kern="1200" dirty="0" err="1" smtClean="0">
                <a:solidFill>
                  <a:schemeClr val="tx1"/>
                </a:solidFill>
                <a:latin typeface="+mn-lt"/>
                <a:ea typeface="+mn-ea"/>
                <a:cs typeface="+mn-cs"/>
              </a:rPr>
              <a:t>Erdos</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Alfréd</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Rényi</a:t>
            </a:r>
            <a:r>
              <a:rPr lang="en-US" sz="1200" kern="1200" dirty="0" smtClean="0">
                <a:solidFill>
                  <a:schemeClr val="tx1"/>
                </a:solidFill>
                <a:latin typeface="+mn-lt"/>
                <a:ea typeface="+mn-ea"/>
                <a:cs typeface="+mn-cs"/>
              </a:rPr>
              <a:t> that marks the beginning of the study of random networks in graph theory [4] and the 1973 paper by Mark </a:t>
            </a:r>
            <a:r>
              <a:rPr lang="en-US" sz="1200" kern="1200" dirty="0" err="1" smtClean="0">
                <a:solidFill>
                  <a:schemeClr val="tx1"/>
                </a:solidFill>
                <a:latin typeface="+mn-lt"/>
                <a:ea typeface="+mn-ea"/>
                <a:cs typeface="+mn-cs"/>
              </a:rPr>
              <a:t>Granovetter</a:t>
            </a:r>
            <a:r>
              <a:rPr lang="en-US" sz="1200" kern="1200" dirty="0" smtClean="0">
                <a:solidFill>
                  <a:schemeClr val="tx1"/>
                </a:solidFill>
                <a:latin typeface="+mn-lt"/>
                <a:ea typeface="+mn-ea"/>
                <a:cs typeface="+mn-cs"/>
              </a:rPr>
              <a:t>, the most cited social network paper [5]. Both papers were hardly or only moderately cited before 2000. The explosive growth of citations to these papers in the 21st century documents the emergence of network science, drawing a new, interdisciplinary audience to these classic publications.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1" kern="1200" dirty="0" smtClean="0">
                <a:solidFill>
                  <a:schemeClr val="tx1"/>
                </a:solidFill>
                <a:latin typeface="+mn-lt"/>
                <a:ea typeface="+mn-ea"/>
                <a:cs typeface="+mn-cs"/>
              </a:rPr>
              <a:t>The emergence of network maps: </a:t>
            </a:r>
            <a:r>
              <a:rPr lang="en-US" sz="1200" kern="1200" dirty="0" smtClean="0">
                <a:solidFill>
                  <a:schemeClr val="tx1"/>
                </a:solidFill>
                <a:latin typeface="+mn-lt"/>
                <a:ea typeface="+mn-ea"/>
                <a:cs typeface="+mn-cs"/>
              </a:rPr>
              <a:t>To describe the behavior of a system consisting of hundreds to billions of interacting components, we first need a map of the system’s wiring diagram. In a social system, this would require knowing the list of your friends, your friends’ friends, and so on. In the WWW, this map tells us which </a:t>
            </a:r>
            <a:r>
              <a:rPr lang="en-US" sz="1200" kern="1200" dirty="0" err="1" smtClean="0">
                <a:solidFill>
                  <a:schemeClr val="tx1"/>
                </a:solidFill>
                <a:latin typeface="+mn-lt"/>
                <a:ea typeface="+mn-ea"/>
                <a:cs typeface="+mn-cs"/>
              </a:rPr>
              <a:t>webpages</a:t>
            </a:r>
            <a:r>
              <a:rPr lang="en-US" sz="1200" kern="1200" dirty="0" smtClean="0">
                <a:solidFill>
                  <a:schemeClr val="tx1"/>
                </a:solidFill>
                <a:latin typeface="+mn-lt"/>
                <a:ea typeface="+mn-ea"/>
                <a:cs typeface="+mn-cs"/>
              </a:rPr>
              <a:t> link to each other. In the cell, this corresponds to a detailed list of binding interactions and reactions that the genes, proteins, and metabolites participate in. In the past, we either lacked the tools to map these networks out, or it was difficult to keep track of the huge amount of data behind these maps. The emergence of the Internet, offering effective and fast data sharing methods, together with cheap digital storage, fundamentally changed this, allows us to collect, assemble, share, and analyze data pertaining to real networks.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While many of the canonical maps studied today in net- work science were not collected with the purpose of studying networks (Box 2):</a:t>
            </a:r>
          </a:p>
          <a:p>
            <a:r>
              <a:rPr lang="en-US" sz="1200" i="1" kern="1200" dirty="0" smtClean="0">
                <a:solidFill>
                  <a:schemeClr val="tx1"/>
                </a:solidFill>
                <a:latin typeface="+mn-lt"/>
                <a:ea typeface="+mn-ea"/>
                <a:cs typeface="+mn-cs"/>
              </a:rPr>
              <a:t>The list of chemical reactions that take place in a cell were discovered over a 150 year period by biochemists and biologists. In the 1990s they were collected in central databases, offering the first chance to assemble the networks behind a cell. </a:t>
            </a:r>
          </a:p>
          <a:p>
            <a:endParaRPr lang="en-US" dirty="0" smtClean="0"/>
          </a:p>
          <a:p>
            <a:r>
              <a:rPr lang="en-US" sz="1200" i="1" kern="1200" dirty="0" smtClean="0">
                <a:solidFill>
                  <a:schemeClr val="tx1"/>
                </a:solidFill>
                <a:latin typeface="+mn-lt"/>
                <a:ea typeface="+mn-ea"/>
                <a:cs typeface="+mn-cs"/>
              </a:rPr>
              <a:t>The list of actors that play in each movie were traditionally scattered in books and encyclopedias. With the advent of the Internet, these disparate data were assembled into a central database by </a:t>
            </a:r>
            <a:r>
              <a:rPr lang="en-US" sz="1200" i="1" kern="1200" dirty="0" err="1" smtClean="0">
                <a:solidFill>
                  <a:schemeClr val="tx1"/>
                </a:solidFill>
                <a:latin typeface="+mn-lt"/>
                <a:ea typeface="+mn-ea"/>
                <a:cs typeface="+mn-cs"/>
              </a:rPr>
              <a:t>imdb.com</a:t>
            </a:r>
            <a:r>
              <a:rPr lang="en-US" sz="1200" i="1" kern="1200" dirty="0" smtClean="0">
                <a:solidFill>
                  <a:schemeClr val="tx1"/>
                </a:solidFill>
                <a:latin typeface="+mn-lt"/>
                <a:ea typeface="+mn-ea"/>
                <a:cs typeface="+mn-cs"/>
              </a:rPr>
              <a:t>, mainly to feed the curiosity of movie aficionados. The database offered the first chance for network scientists to explore the structure of the affiliation network behind Hollywood. </a:t>
            </a:r>
          </a:p>
          <a:p>
            <a:endParaRPr lang="en-US" dirty="0" smtClean="0"/>
          </a:p>
          <a:p>
            <a:r>
              <a:rPr lang="en-US" sz="1200" i="1" kern="1200" dirty="0" smtClean="0">
                <a:solidFill>
                  <a:schemeClr val="tx1"/>
                </a:solidFill>
                <a:latin typeface="+mn-lt"/>
                <a:ea typeface="+mn-ea"/>
                <a:cs typeface="+mn-cs"/>
              </a:rPr>
              <a:t>The detailed list of authors of millions of research papers were traditionally scattered in the table of content of thou- sands of journals, but recently the Web of Science, Google Scholar, and other sites assembled them into comprehensive databases, easing the search for scientific information.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also witnessed an explosion of map making at the end of the 1990s. These offered detailed maps of the networks behind numerous complex system, from cell to the economy. Examples include the CAIDA or DIMES project aimed at obtaining an accurate map of the Internet [8]; the hundreds of millions of dollars spent by biologists to systematically map out protein-protein inter- actions in human cells [6], or the </a:t>
            </a:r>
            <a:r>
              <a:rPr lang="en-US" sz="1200" kern="1200" dirty="0" err="1" smtClean="0">
                <a:solidFill>
                  <a:schemeClr val="tx1"/>
                </a:solidFill>
                <a:latin typeface="+mn-lt"/>
                <a:ea typeface="+mn-ea"/>
                <a:cs typeface="+mn-cs"/>
              </a:rPr>
              <a:t>Connectome</a:t>
            </a:r>
            <a:r>
              <a:rPr lang="en-US" sz="1200" kern="1200" dirty="0" smtClean="0">
                <a:solidFill>
                  <a:schemeClr val="tx1"/>
                </a:solidFill>
                <a:latin typeface="+mn-lt"/>
                <a:ea typeface="+mn-ea"/>
                <a:cs typeface="+mn-cs"/>
              </a:rPr>
              <a:t> project of the US National Institute of Health that aims to trace the neural connection in mammalian brains [7].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29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The universality of network characteristics: </a:t>
            </a:r>
            <a:r>
              <a:rPr lang="en-US" sz="1200" kern="1200" dirty="0" smtClean="0">
                <a:solidFill>
                  <a:schemeClr val="tx1"/>
                </a:solidFill>
                <a:latin typeface="+mn-lt"/>
                <a:ea typeface="+mn-ea"/>
                <a:cs typeface="+mn-cs"/>
              </a:rPr>
              <a:t>It is easy to list the differences between the various networks we encounter in nature or society: the nodes of the metabolic network are tiny molecules and the links are chemical reactions governed by quantum mechanics; the nodes of the WWW are web documents and the links are URLs maintained by computer algorithms; the nodes of the social network are individuals, the links representing family, professionals, friendship, and acquaintance ties.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processes that shape these networks also differ greatly: metabolic networks are shaped by billions of years of evolution; WWW is collectively built by the actions of mil- lions of individuals; social networks are shaped by social norms whose roots go back thousands of years.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Given this diversity in size, nature, scope, history, and evolution, one would not be surprised if the networks behind these systems would differ greatly. Yet, a key discovery of network science is that the architecture and the evolution of net- works emerging in various domains of science, nature, and technology are rather similar to each other, allowing us to use a common set of mathematical tools to explore these systems.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universality is one of the guiding principle of this book: we will not only seek to uncover specific network properties, but we will aim to understand its origins, en- coding the laws that shape network evolution, as well as its consequences in understanding network behavior.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Network science is distinguished, not only by its subject matter, but also by its methodology. In the following we briefly discuss the key characteristics of the approach network science adopted to understand complex systems, helping us better understand the domain we are about to embark on.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Invasion that started in </a:t>
            </a:r>
            <a:r>
              <a:rPr lang="en-US" b="1" dirty="0" smtClean="0"/>
              <a:t>March 19,  2003</a:t>
            </a:r>
            <a:r>
              <a:rPr lang="en-US" dirty="0" smtClean="0"/>
              <a:t>. Many of the regime's high ranking officials, including Saddam Hussein, avoided capture. </a:t>
            </a:r>
          </a:p>
          <a:p>
            <a:r>
              <a:rPr lang="en-US" dirty="0" smtClean="0"/>
              <a:t>Hussein was last spotted kissing a baby in Baghdad in </a:t>
            </a:r>
            <a:r>
              <a:rPr lang="en-US" b="1" dirty="0" smtClean="0"/>
              <a:t>April 2003</a:t>
            </a:r>
            <a:r>
              <a:rPr lang="en-US" dirty="0" smtClean="0"/>
              <a:t>, and then his trace went cold. </a:t>
            </a:r>
          </a:p>
          <a:p>
            <a:r>
              <a:rPr lang="en-US" dirty="0" smtClean="0"/>
              <a:t>designed a deck of cards, each card engraved with the images of the 55 most wanted. </a:t>
            </a:r>
          </a:p>
          <a:p>
            <a:r>
              <a:rPr lang="en-US" dirty="0" smtClean="0"/>
              <a:t>It worked: </a:t>
            </a:r>
            <a:r>
              <a:rPr lang="en-US" b="1" dirty="0" smtClean="0"/>
              <a:t>by May 1, 2003, 15 men on the cards were captured</a:t>
            </a:r>
            <a:r>
              <a:rPr lang="en-US" dirty="0" smtClean="0"/>
              <a:t>, and by </a:t>
            </a:r>
            <a:r>
              <a:rPr lang="en-US" b="1" dirty="0" smtClean="0"/>
              <a:t>the end of the month another 12 were under custody. </a:t>
            </a:r>
          </a:p>
          <a:p>
            <a:r>
              <a:rPr lang="en-US" dirty="0" smtClean="0"/>
              <a:t>Yet, the ace of spades (see Figure), i.e. Hussein himself, remained at large.</a:t>
            </a:r>
          </a:p>
          <a:p>
            <a:endParaRPr lang="en-US" dirty="0" smtClean="0"/>
          </a:p>
          <a:p>
            <a:r>
              <a:rPr lang="en-US" dirty="0" smtClean="0"/>
              <a:t>Col James Hickey, in charge of a series of raids known Operation Desert Scorpion, wanted to know the relationship between everyone killed or captured. The task fell to Lt. Col. Steve Russell, who was in direct charge of the raids. Then there was Brian Reed, the operations officer under Col. Hickey, who was exposed to social networks during his studies at West Point.</a:t>
            </a:r>
          </a:p>
          <a:p>
            <a:r>
              <a:rPr lang="en-US" dirty="0" smtClean="0"/>
              <a:t> Realizing that capturing the faces of the Iraq regime was of little help in cornering Saddam himself, these men started to systematically reconstruct the social network of Saddam's inner circle. They did not rely on government documents and decrees, but rather gossip and family trees.  Instead of focusing on military titles, they learned to understand the five names each Iraqi man had, listing the name of their father, grandfather, and the city of origin-- serving as a family tree. </a:t>
            </a:r>
          </a:p>
          <a:p>
            <a:endParaRPr lang="en-US" dirty="0" smtClean="0"/>
          </a:p>
          <a:p>
            <a:r>
              <a:rPr lang="en-US" dirty="0" smtClean="0"/>
              <a:t>As they meticulously pieced together an extensive diagram of who drank with whom and who is related to whom in the </a:t>
            </a:r>
            <a:r>
              <a:rPr lang="en-US" b="1" dirty="0" err="1" smtClean="0"/>
              <a:t>Tikrit</a:t>
            </a:r>
            <a:r>
              <a:rPr lang="en-US" dirty="0" smtClean="0"/>
              <a:t> region, where Saddam was from, they started to use network diagrams to guide the raids. In one of those raids </a:t>
            </a:r>
            <a:r>
              <a:rPr lang="en-US" b="1" dirty="0" smtClean="0"/>
              <a:t>they found over \$8 million in US currency, about \$1 million in Iraqi currency, jewelry worth over \$2 million, rifles and ammunition</a:t>
            </a:r>
            <a:r>
              <a:rPr lang="en-US" dirty="0" smtClean="0"/>
              <a:t>. Yet, the biggest prize was </a:t>
            </a:r>
            <a:r>
              <a:rPr lang="en-US" b="1" dirty="0" smtClean="0"/>
              <a:t>Saddam's family photo album</a:t>
            </a:r>
            <a:r>
              <a:rPr lang="en-US" dirty="0" smtClean="0"/>
              <a:t>, providing the faces of those that the family trusted, filling with intimate details their growing network diagram. </a:t>
            </a:r>
          </a:p>
          <a:p>
            <a:endParaRPr lang="en-US" dirty="0" smtClean="0"/>
          </a:p>
          <a:p>
            <a:r>
              <a:rPr lang="en-US" dirty="0" smtClean="0"/>
              <a:t>Their increasingly detailed maps consistently pointed to two individuals, </a:t>
            </a:r>
            <a:r>
              <a:rPr lang="en-US" b="1" dirty="0" smtClean="0"/>
              <a:t>Rudman Ibrahim and Mohammed Ibrahim</a:t>
            </a:r>
            <a:r>
              <a:rPr lang="en-US" dirty="0" smtClean="0"/>
              <a:t>. They served instead as Saddam's second-level bodyguards, numbering about 40 who ran the daily tasks, serving as his driver, cook, or mechanic. </a:t>
            </a:r>
          </a:p>
          <a:p>
            <a:endParaRPr lang="en-US" dirty="0" smtClean="0"/>
          </a:p>
          <a:p>
            <a:r>
              <a:rPr lang="en-US" dirty="0" smtClean="0"/>
              <a:t>Yet, </a:t>
            </a:r>
            <a:r>
              <a:rPr lang="en-US" b="1" dirty="0" smtClean="0"/>
              <a:t>Rudman</a:t>
            </a:r>
            <a:r>
              <a:rPr lang="en-US" dirty="0" smtClean="0"/>
              <a:t>, whom the investigators believed that he knew Hussein's whereabouts, had a heart attack and died within a few hours of his capture.</a:t>
            </a:r>
          </a:p>
          <a:p>
            <a:r>
              <a:rPr lang="en-US" dirty="0" smtClean="0"/>
              <a:t>Next the investigators used their network diagram to identify individuals who could have known the whereabouts of Mohammad, dubbed the "fat man".  Not a major player in the regime's power structure,  while Saddam's whereabouts kept secret, Mohammed's social ties were not as protected as Saddam's. </a:t>
            </a:r>
          </a:p>
          <a:p>
            <a:r>
              <a:rPr lang="en-US" dirty="0" smtClean="0"/>
              <a:t> once they found someone to turned </a:t>
            </a:r>
            <a:r>
              <a:rPr lang="en-US" b="1" dirty="0" smtClean="0"/>
              <a:t>Mohammed Ibrahim </a:t>
            </a:r>
            <a:r>
              <a:rPr lang="en-US" dirty="0" smtClean="0"/>
              <a:t>in, the same man escorted them to a farm near the Tigris river, reveling the spider hole that hid the dictator himself.</a:t>
            </a:r>
          </a:p>
          <a:p>
            <a:endParaRPr lang="en-US" dirty="0" smtClean="0"/>
          </a:p>
          <a:p>
            <a:pPr marL="228600" indent="-228600">
              <a:buNone/>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Interdisciplinary nature: </a:t>
            </a:r>
            <a:r>
              <a:rPr lang="en-US" sz="1200" kern="1200" dirty="0" smtClean="0">
                <a:solidFill>
                  <a:schemeClr val="tx1"/>
                </a:solidFill>
                <a:latin typeface="+mn-lt"/>
                <a:ea typeface="+mn-ea"/>
                <a:cs typeface="+mn-cs"/>
              </a:rPr>
              <a:t>Network science offers a language through which different disciplines can seamlessly interact with each other. Indeed, cell biologists and computer scientists alike are faced with the task of characterizing the wiring diagram behind their system, extracting information from incomplete and noisy datasets, and the need to understand their systems’ robustness to failures or deliberate attacks.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To be sure, each discipline brings along a different set of technical details and challenges, which are important on their own. Yet, the common character of the many issues various fields struggle with have led to a cross-disciplinary fertilization of tools and ideas. For example, the concept of </a:t>
            </a:r>
            <a:r>
              <a:rPr lang="en-US" sz="1200" kern="1200" dirty="0" err="1" smtClean="0">
                <a:solidFill>
                  <a:schemeClr val="tx1"/>
                </a:solidFill>
                <a:latin typeface="+mn-lt"/>
                <a:ea typeface="+mn-ea"/>
                <a:cs typeface="+mn-cs"/>
              </a:rPr>
              <a:t>betweenness</a:t>
            </a:r>
            <a:r>
              <a:rPr lang="en-US" sz="1200" kern="1200" dirty="0" smtClean="0">
                <a:solidFill>
                  <a:schemeClr val="tx1"/>
                </a:solidFill>
                <a:latin typeface="+mn-lt"/>
                <a:ea typeface="+mn-ea"/>
                <a:cs typeface="+mn-cs"/>
              </a:rPr>
              <a:t> centrality that emerged in the social network literature in the 1970s, today plays a key role in identifying high traffic nodes on the Internet; algorithms developed by computer scientists for graph partitioning have found novel applications in cell biology.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Empirical, data driven nature: </a:t>
            </a:r>
            <a:r>
              <a:rPr lang="en-US" sz="1200" kern="1200" dirty="0" smtClean="0">
                <a:solidFill>
                  <a:schemeClr val="tx1"/>
                </a:solidFill>
                <a:latin typeface="+mn-lt"/>
                <a:ea typeface="+mn-ea"/>
                <a:cs typeface="+mn-cs"/>
              </a:rPr>
              <a:t>The tools of network science have their roots in graph theory, a fertile field of mathematics. What distinguishes network science from graph theory is its empirical nature, i.e. its focus on data and utility. As we will see in the coming chapters, we will never be satisfied with developing the abstract mathematical tools to describe a certain network property. Each tool we develop will be tested on real data and its value will be judged by the insights it offers about a system’s structure or evolution.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Quantitative and mathematical nature: </a:t>
            </a:r>
            <a:r>
              <a:rPr lang="en-US" sz="1200" kern="1200" dirty="0" smtClean="0">
                <a:solidFill>
                  <a:schemeClr val="tx1"/>
                </a:solidFill>
                <a:latin typeface="+mn-lt"/>
                <a:ea typeface="+mn-ea"/>
                <a:cs typeface="+mn-cs"/>
              </a:rPr>
              <a:t>To contribute to the development of network science, it is essential to master the mathematical tools behind it. The tools of network science borrowed the formalism to deal with graphs from graph theory and the conceptual framework to deal with randomness and seek universal organizing principles from statistical physics. Lately, the field is benefiting from concepts borrowed from engineering, control and information theory, statistics and data mining, helping us ex- tract information from incomplete and noisy datasets.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Computational nature: </a:t>
            </a:r>
            <a:r>
              <a:rPr lang="en-US" sz="1200" kern="1200" dirty="0" smtClean="0">
                <a:solidFill>
                  <a:schemeClr val="tx1"/>
                </a:solidFill>
                <a:latin typeface="+mn-lt"/>
                <a:ea typeface="+mn-ea"/>
                <a:cs typeface="+mn-cs"/>
              </a:rPr>
              <a:t>Finally, given the size of many of the networks we explore, and the exceptional amount of data behind them, network science offers a series of formidable computational challenges. Hence, the field has a strong computational character, actively borrowing from algorithms, database management and data mining. A series of software tools help practitioners with diverse computational skills analyze networks.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impact of a new research field is measured both by its intellectual achievements as well as by the reach and the potential of its applications. While network science is a young field, its impact is everywhere around us, as we discuss below.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Economic Impact: From web search</a:t>
            </a:r>
            <a:r>
              <a:rPr lang="en-US" sz="1200" b="1" kern="1200" baseline="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to social networking.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Some of the most successful companies of the 21st century, from </a:t>
            </a:r>
            <a:r>
              <a:rPr lang="en-US" sz="1200" i="1" kern="1200" dirty="0" smtClean="0">
                <a:solidFill>
                  <a:schemeClr val="tx1"/>
                </a:solidFill>
                <a:latin typeface="+mn-lt"/>
                <a:ea typeface="+mn-ea"/>
                <a:cs typeface="+mn-cs"/>
              </a:rPr>
              <a:t>Google </a:t>
            </a:r>
            <a:r>
              <a:rPr lang="en-US" sz="1200" kern="1200" dirty="0" smtClean="0">
                <a:solidFill>
                  <a:schemeClr val="tx1"/>
                </a:solidFill>
                <a:latin typeface="+mn-lt"/>
                <a:ea typeface="+mn-ea"/>
                <a:cs typeface="+mn-cs"/>
              </a:rPr>
              <a:t>to </a:t>
            </a:r>
            <a:r>
              <a:rPr lang="en-US" sz="1200" i="1" kern="1200" dirty="0" smtClean="0">
                <a:solidFill>
                  <a:schemeClr val="tx1"/>
                </a:solidFill>
                <a:latin typeface="+mn-lt"/>
                <a:ea typeface="+mn-ea"/>
                <a:cs typeface="+mn-cs"/>
              </a:rPr>
              <a:t>Facebook</a:t>
            </a:r>
            <a:r>
              <a:rPr lang="en-US" sz="1200" kern="1200" dirty="0" smtClean="0">
                <a:solidFill>
                  <a:schemeClr val="tx1"/>
                </a:solidFill>
                <a:latin typeface="+mn-lt"/>
                <a:ea typeface="+mn-ea"/>
                <a:cs typeface="+mn-cs"/>
              </a:rPr>
              <a:t>, Twitter,</a:t>
            </a:r>
            <a:r>
              <a:rPr lang="en-US" sz="1200" kern="1200" baseline="0" dirty="0" smtClean="0">
                <a:solidFill>
                  <a:schemeClr val="tx1"/>
                </a:solidFill>
                <a:latin typeface="+mn-lt"/>
                <a:ea typeface="+mn-ea"/>
                <a:cs typeface="+mn-cs"/>
              </a:rPr>
              <a:t> LinkedIn, </a:t>
            </a:r>
            <a:r>
              <a:rPr lang="en-US" sz="1200" i="1" kern="1200" dirty="0" smtClean="0">
                <a:solidFill>
                  <a:schemeClr val="tx1"/>
                </a:solidFill>
                <a:latin typeface="+mn-lt"/>
                <a:ea typeface="+mn-ea"/>
                <a:cs typeface="+mn-cs"/>
              </a:rPr>
              <a:t>Cisco </a:t>
            </a:r>
            <a:r>
              <a:rPr lang="en-US" sz="1200" kern="1200" dirty="0" smtClean="0">
                <a:solidFill>
                  <a:schemeClr val="tx1"/>
                </a:solidFill>
                <a:latin typeface="+mn-lt"/>
                <a:ea typeface="+mn-ea"/>
                <a:cs typeface="+mn-cs"/>
              </a:rPr>
              <a:t>to </a:t>
            </a:r>
            <a:r>
              <a:rPr lang="en-US" sz="1200" i="1" kern="1200" dirty="0" smtClean="0">
                <a:solidFill>
                  <a:schemeClr val="tx1"/>
                </a:solidFill>
                <a:latin typeface="+mn-lt"/>
                <a:ea typeface="+mn-ea"/>
                <a:cs typeface="+mn-cs"/>
              </a:rPr>
              <a:t>Apple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Akamai</a:t>
            </a:r>
            <a:r>
              <a:rPr lang="en-US" sz="1200" kern="1200" dirty="0" smtClean="0">
                <a:solidFill>
                  <a:schemeClr val="tx1"/>
                </a:solidFill>
                <a:latin typeface="+mn-lt"/>
                <a:ea typeface="+mn-ea"/>
                <a:cs typeface="+mn-cs"/>
              </a:rPr>
              <a:t>, base their technology and business model on networks. Indeed, Google is not only the biggest network mapping operation, building a comprehensive map of the WWW, but its search technology relies on the network characteristics of the Web.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Networks have gained particular popularity with the emergence of </a:t>
            </a:r>
            <a:r>
              <a:rPr lang="en-US" sz="1200" kern="1200" dirty="0" err="1" smtClean="0">
                <a:solidFill>
                  <a:schemeClr val="tx1"/>
                </a:solidFill>
                <a:latin typeface="+mn-lt"/>
                <a:ea typeface="+mn-ea"/>
                <a:cs typeface="+mn-cs"/>
              </a:rPr>
              <a:t>Facebook</a:t>
            </a:r>
            <a:r>
              <a:rPr lang="en-US" sz="1200" kern="1200" dirty="0" smtClean="0">
                <a:solidFill>
                  <a:schemeClr val="tx1"/>
                </a:solidFill>
                <a:latin typeface="+mn-lt"/>
                <a:ea typeface="+mn-ea"/>
                <a:cs typeface="+mn-cs"/>
              </a:rPr>
              <a:t>, the company with the oft-emphasized ambition to map out the social network of the whole planet. While </a:t>
            </a:r>
            <a:r>
              <a:rPr lang="en-US" sz="1200" kern="1200" dirty="0" err="1" smtClean="0">
                <a:solidFill>
                  <a:schemeClr val="tx1"/>
                </a:solidFill>
                <a:latin typeface="+mn-lt"/>
                <a:ea typeface="+mn-ea"/>
                <a:cs typeface="+mn-cs"/>
              </a:rPr>
              <a:t>Facebook</a:t>
            </a:r>
            <a:r>
              <a:rPr lang="en-US" sz="1200" kern="1200" dirty="0" smtClean="0">
                <a:solidFill>
                  <a:schemeClr val="tx1"/>
                </a:solidFill>
                <a:latin typeface="+mn-lt"/>
                <a:ea typeface="+mn-ea"/>
                <a:cs typeface="+mn-cs"/>
              </a:rPr>
              <a:t> was not the first social networking site, it is likely also not the last: an extensive ecosystem of social networking tools, from </a:t>
            </a:r>
            <a:r>
              <a:rPr lang="en-US" sz="1200" i="1" kern="1200" dirty="0" smtClean="0">
                <a:solidFill>
                  <a:schemeClr val="tx1"/>
                </a:solidFill>
                <a:latin typeface="+mn-lt"/>
                <a:ea typeface="+mn-ea"/>
                <a:cs typeface="+mn-cs"/>
              </a:rPr>
              <a:t>Twitter </a:t>
            </a:r>
            <a:r>
              <a:rPr lang="en-US" sz="1200" kern="1200" dirty="0" smtClean="0">
                <a:solidFill>
                  <a:schemeClr val="tx1"/>
                </a:solidFill>
                <a:latin typeface="+mn-lt"/>
                <a:ea typeface="+mn-ea"/>
                <a:cs typeface="+mn-cs"/>
              </a:rPr>
              <a:t>to </a:t>
            </a:r>
            <a:r>
              <a:rPr lang="en-US" sz="1200" i="1" kern="1200" dirty="0" err="1" smtClean="0">
                <a:solidFill>
                  <a:schemeClr val="tx1"/>
                </a:solidFill>
                <a:latin typeface="+mn-lt"/>
                <a:ea typeface="+mn-ea"/>
                <a:cs typeface="+mn-cs"/>
              </a:rPr>
              <a:t>Orkut</a:t>
            </a:r>
            <a:r>
              <a:rPr lang="en-US" sz="1200" kern="1200" dirty="0" smtClean="0">
                <a:solidFill>
                  <a:schemeClr val="tx1"/>
                </a:solidFill>
                <a:latin typeface="+mn-lt"/>
                <a:ea typeface="+mn-ea"/>
                <a:cs typeface="+mn-cs"/>
              </a:rPr>
              <a:t>, are attracting an impressive number of users (Image 1.6). The tools developed by network science fuel these sites, aiding everything from friend recommendation to advertising.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4DED7F42-0E6C-3C4B-BCE6-559C0CDB91F1}" type="slidenum">
              <a:rPr lang="en-US"/>
              <a:pPr/>
              <a:t>38</a:t>
            </a:fld>
            <a:endParaRPr lang="en-US"/>
          </a:p>
        </p:txBody>
      </p:sp>
      <p:sp>
        <p:nvSpPr>
          <p:cNvPr id="363523" name="Rectangle 2"/>
          <p:cNvSpPr>
            <a:spLocks noGrp="1" noRot="1" noChangeAspect="1" noChangeArrowheads="1" noTextEdit="1"/>
          </p:cNvSpPr>
          <p:nvPr>
            <p:ph type="sldImg"/>
          </p:nvPr>
        </p:nvSpPr>
        <p:spPr>
          <a:xfrm>
            <a:off x="919163" y="914400"/>
            <a:ext cx="5016500" cy="3135313"/>
          </a:xfrm>
          <a:solidFill>
            <a:srgbClr val="FFFFFF"/>
          </a:solidFill>
          <a:ln/>
        </p:spPr>
      </p:sp>
      <p:sp>
        <p:nvSpPr>
          <p:cNvPr id="363524" name="Rectangle 3"/>
          <p:cNvSpPr>
            <a:spLocks noGrp="1" noChangeArrowheads="1"/>
          </p:cNvSpPr>
          <p:nvPr>
            <p:ph type="body" idx="1"/>
          </p:nvPr>
        </p:nvSpPr>
        <p:spPr>
          <a:xfrm>
            <a:off x="1046315" y="4351713"/>
            <a:ext cx="4771242" cy="3480955"/>
          </a:xfrm>
          <a:noFill/>
          <a:ln/>
        </p:spPr>
        <p:txBody>
          <a:bodyPr wrap="none" anchor="ctr"/>
          <a:lstStyle/>
          <a:p>
            <a:r>
              <a:rPr lang="en-US" sz="1200" b="1" kern="1200" dirty="0" smtClean="0">
                <a:solidFill>
                  <a:schemeClr val="tx1"/>
                </a:solidFill>
                <a:latin typeface="+mn-lt"/>
                <a:ea typeface="+mn-ea"/>
                <a:cs typeface="+mn-cs"/>
              </a:rPr>
              <a:t>Health: From drug design to metabolic engineering.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human genome project, completed in 2001, offered the first comprehensive list of all human genes. Yet, to fully understand how our cells function, and the origin of disease, we need accurate maps that tell us how these genes and other cellular components interact with each other. Most cellular processes, from the processing of food by our cells to sensing changes in the environment, rely on molecular networks. The breakdown of these networks is responsible for most human diseases. This has led to the emergence of network biology, a new subfield of biology that aims to understand the behavior of cellular networks. A parallel movement within medicine, called network medicine, aims to uncover the role of networks in human disease (Image 1.7a/b). Networks are particularly import- ant in drug development. The ultimate goal of network pharmacology is to develop drugs that can cure diseases without significant side effects. This goal is pursued at many levels, from millions of dollars invested to map out cellular networks to the development of tools and </a:t>
            </a:r>
            <a:r>
              <a:rPr lang="en-US" sz="1200" kern="1200" dirty="0" err="1" smtClean="0">
                <a:solidFill>
                  <a:schemeClr val="tx1"/>
                </a:solidFill>
                <a:latin typeface="+mn-lt"/>
                <a:ea typeface="+mn-ea"/>
                <a:cs typeface="+mn-cs"/>
              </a:rPr>
              <a:t>databas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es</a:t>
            </a:r>
            <a:r>
              <a:rPr lang="en-US" sz="1200" kern="1200" dirty="0" smtClean="0">
                <a:solidFill>
                  <a:schemeClr val="tx1"/>
                </a:solidFill>
                <a:latin typeface="+mn-lt"/>
                <a:ea typeface="+mn-ea"/>
                <a:cs typeface="+mn-cs"/>
              </a:rPr>
              <a:t> to store, curate, and analyze patient and genetic data. Several new companies take advantage of these </a:t>
            </a:r>
            <a:r>
              <a:rPr lang="en-US" sz="1200" kern="1200" dirty="0" err="1" smtClean="0">
                <a:solidFill>
                  <a:schemeClr val="tx1"/>
                </a:solidFill>
                <a:latin typeface="+mn-lt"/>
                <a:ea typeface="+mn-ea"/>
                <a:cs typeface="+mn-cs"/>
              </a:rPr>
              <a:t>opportuni</a:t>
            </a:r>
            <a:r>
              <a:rPr lang="en-US" sz="1200" kern="1200" dirty="0" smtClean="0">
                <a:solidFill>
                  <a:schemeClr val="tx1"/>
                </a:solidFill>
                <a:latin typeface="+mn-lt"/>
                <a:ea typeface="+mn-ea"/>
                <a:cs typeface="+mn-cs"/>
              </a:rPr>
              <a:t>- ties, from </a:t>
            </a:r>
            <a:r>
              <a:rPr lang="en-US" sz="1200" i="1" kern="1200" dirty="0" err="1" smtClean="0">
                <a:solidFill>
                  <a:schemeClr val="tx1"/>
                </a:solidFill>
                <a:latin typeface="+mn-lt"/>
                <a:ea typeface="+mn-ea"/>
                <a:cs typeface="+mn-cs"/>
              </a:rPr>
              <a:t>GeneGo</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aims to collect accurate maps of </a:t>
            </a:r>
            <a:r>
              <a:rPr lang="en-US" sz="1200" kern="1200" dirty="0" err="1" smtClean="0">
                <a:solidFill>
                  <a:schemeClr val="tx1"/>
                </a:solidFill>
                <a:latin typeface="+mn-lt"/>
                <a:ea typeface="+mn-ea"/>
                <a:cs typeface="+mn-cs"/>
              </a:rPr>
              <a:t>celllular</a:t>
            </a:r>
            <a:r>
              <a:rPr lang="en-US" sz="1200" kern="1200" dirty="0" smtClean="0">
                <a:solidFill>
                  <a:schemeClr val="tx1"/>
                </a:solidFill>
                <a:latin typeface="+mn-lt"/>
                <a:ea typeface="+mn-ea"/>
                <a:cs typeface="+mn-cs"/>
              </a:rPr>
              <a:t> interactions from scientific literature to </a:t>
            </a:r>
            <a:r>
              <a:rPr lang="en-US" sz="1200" i="1" kern="1200" dirty="0" err="1" smtClean="0">
                <a:solidFill>
                  <a:schemeClr val="tx1"/>
                </a:solidFill>
                <a:latin typeface="+mn-lt"/>
                <a:ea typeface="+mn-ea"/>
                <a:cs typeface="+mn-cs"/>
              </a:rPr>
              <a:t>Genomatica</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uses the predictive power behind metabolic networks to identify drug targets in bacteria and humans. Recently most major pharmaceutical companies have made significant investments in network and systems medicine, seeing it as the path towards future drugs.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hu-HU" dirty="0">
              <a:latin typeface="Times New Roman" charset="0"/>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Health: From drug design to metabolic engineering.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human genome project, completed in 2001, offered the first comprehensive list of all human genes [9, 10]. Yet, to fully understand how our cells function, and the origin of disease, we need accurate maps that tell us how these genes and other cellular components interact with each other. Most cellular processes, from the processing of food by our cells to sensing changes in the environment, rely on molecular networks. The breakdown of these networks is responsible for most human diseases. This has led to the emergence of network biology, a new subfield of biology that aims to understand the behavior of cellular networks. A parallel movement within medicine, called network medicine, aims to uncover the role of networks in human disease (Image 1.7a/b). Networks are particularly import- ant in drug development. The ultimate goal of network pharmacology is to develop drugs that can cure diseases without significant side effects. This goal is pursued at many levels, from millions of dollars invested to map out cellular networks to the development of tools and databases to store, curate, and analyze patient and genetic data. Several new companies take advantage of these opportunities, from </a:t>
            </a:r>
            <a:r>
              <a:rPr lang="en-US" sz="1200" i="1" kern="1200" dirty="0" err="1" smtClean="0">
                <a:solidFill>
                  <a:schemeClr val="tx1"/>
                </a:solidFill>
                <a:latin typeface="+mn-lt"/>
                <a:ea typeface="+mn-ea"/>
                <a:cs typeface="+mn-cs"/>
              </a:rPr>
              <a:t>GeneGo</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aims to collect accurate maps of cellular interactions from scientific literature to </a:t>
            </a:r>
            <a:r>
              <a:rPr lang="en-US" sz="1200" i="1" kern="1200" dirty="0" err="1" smtClean="0">
                <a:solidFill>
                  <a:schemeClr val="tx1"/>
                </a:solidFill>
                <a:latin typeface="+mn-lt"/>
                <a:ea typeface="+mn-ea"/>
                <a:cs typeface="+mn-cs"/>
              </a:rPr>
              <a:t>Genomatica</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uses the predictive power behind metabolic networks to identify drug targets in bacteria and humans. Recently most major pharmaceutical companies have made significant investments in network and systems medicine, seeing it as the path towards future drugs.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hu-HU" dirty="0" smtClean="0">
              <a:latin typeface="Times New Roman"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39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Health: From drug design to metabolic engineering.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human genome project, completed in 2001, offered the first comprehensive list of all human genes [9, 10]. Yet, to fully understand how our cells function, and the origin of disease, we need accurate maps that tell us how these genes and other cellular components interact with each other. Most cellular processes, from the processing of food by our cells to sensing changes in the environment, rely on molecular networks. The breakdown of these networks is responsible for most human diseases. This has led to the emergence of network biology, a new subfield of biology that aims to understand the behavior of cellular networks. A parallel movement within medicine, called network medicine, aims to uncover the role of networks in human disease (Image 1.7a/b). Networks are particularly import- ant in drug development. The ultimate goal of network pharmacology is to develop drugs that can cure diseases without significant side effects. This goal is pursued at many levels, from millions of dollars invested to map out cellular networks to the development of tools and </a:t>
            </a:r>
            <a:r>
              <a:rPr lang="en-US" sz="1200" kern="1200" dirty="0" err="1" smtClean="0">
                <a:solidFill>
                  <a:schemeClr val="tx1"/>
                </a:solidFill>
                <a:latin typeface="+mn-lt"/>
                <a:ea typeface="+mn-ea"/>
                <a:cs typeface="+mn-cs"/>
              </a:rPr>
              <a:t>databas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es</a:t>
            </a:r>
            <a:r>
              <a:rPr lang="en-US" sz="1200" kern="1200" dirty="0" smtClean="0">
                <a:solidFill>
                  <a:schemeClr val="tx1"/>
                </a:solidFill>
                <a:latin typeface="+mn-lt"/>
                <a:ea typeface="+mn-ea"/>
                <a:cs typeface="+mn-cs"/>
              </a:rPr>
              <a:t> to store, curate, and analyze patient and genetic data. Several new companies take advantage of these </a:t>
            </a:r>
            <a:r>
              <a:rPr lang="en-US" sz="1200" kern="1200" dirty="0" err="1" smtClean="0">
                <a:solidFill>
                  <a:schemeClr val="tx1"/>
                </a:solidFill>
                <a:latin typeface="+mn-lt"/>
                <a:ea typeface="+mn-ea"/>
                <a:cs typeface="+mn-cs"/>
              </a:rPr>
              <a:t>opportuni</a:t>
            </a:r>
            <a:r>
              <a:rPr lang="en-US" sz="1200" kern="1200" dirty="0" smtClean="0">
                <a:solidFill>
                  <a:schemeClr val="tx1"/>
                </a:solidFill>
                <a:latin typeface="+mn-lt"/>
                <a:ea typeface="+mn-ea"/>
                <a:cs typeface="+mn-cs"/>
              </a:rPr>
              <a:t>- ties, from </a:t>
            </a:r>
            <a:r>
              <a:rPr lang="en-US" sz="1200" i="1" kern="1200" dirty="0" err="1" smtClean="0">
                <a:solidFill>
                  <a:schemeClr val="tx1"/>
                </a:solidFill>
                <a:latin typeface="+mn-lt"/>
                <a:ea typeface="+mn-ea"/>
                <a:cs typeface="+mn-cs"/>
              </a:rPr>
              <a:t>GeneGo</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aims to collect accurate maps of </a:t>
            </a:r>
            <a:r>
              <a:rPr lang="en-US" sz="1200" kern="1200" dirty="0" err="1" smtClean="0">
                <a:solidFill>
                  <a:schemeClr val="tx1"/>
                </a:solidFill>
                <a:latin typeface="+mn-lt"/>
                <a:ea typeface="+mn-ea"/>
                <a:cs typeface="+mn-cs"/>
              </a:rPr>
              <a:t>celllular</a:t>
            </a:r>
            <a:r>
              <a:rPr lang="en-US" sz="1200" kern="1200" dirty="0" smtClean="0">
                <a:solidFill>
                  <a:schemeClr val="tx1"/>
                </a:solidFill>
                <a:latin typeface="+mn-lt"/>
                <a:ea typeface="+mn-ea"/>
                <a:cs typeface="+mn-cs"/>
              </a:rPr>
              <a:t> interactions from scientific literature to </a:t>
            </a:r>
            <a:r>
              <a:rPr lang="en-US" sz="1200" i="1" kern="1200" dirty="0" err="1" smtClean="0">
                <a:solidFill>
                  <a:schemeClr val="tx1"/>
                </a:solidFill>
                <a:latin typeface="+mn-lt"/>
                <a:ea typeface="+mn-ea"/>
                <a:cs typeface="+mn-cs"/>
              </a:rPr>
              <a:t>Genomatica</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uses the predictive power behind metabolic networks to identify drug targets in bacteria and humans. Recently most major pharmaceutical companies have made significant investments in network and systems medicine, seeing it as the path towards future drugs.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hu-HU" dirty="0" smtClean="0">
              <a:latin typeface="Times New Roman" charset="0"/>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Networks in biology and medicine. </a:t>
            </a:r>
            <a:endParaRPr lang="en-US" dirty="0" smtClean="0"/>
          </a:p>
          <a:p>
            <a:r>
              <a:rPr lang="en-US" sz="1200" kern="1200" dirty="0" smtClean="0">
                <a:solidFill>
                  <a:schemeClr val="tx1"/>
                </a:solidFill>
                <a:latin typeface="+mn-lt"/>
                <a:ea typeface="+mn-ea"/>
                <a:cs typeface="+mn-cs"/>
              </a:rPr>
              <a:t>a) The cover of two issues of </a:t>
            </a:r>
            <a:r>
              <a:rPr lang="en-US" sz="1200" i="1" kern="1200" dirty="0" smtClean="0">
                <a:solidFill>
                  <a:schemeClr val="tx1"/>
                </a:solidFill>
                <a:latin typeface="+mn-lt"/>
                <a:ea typeface="+mn-ea"/>
                <a:cs typeface="+mn-cs"/>
              </a:rPr>
              <a:t>Nature Reviews Genetics</a:t>
            </a:r>
            <a:r>
              <a:rPr lang="en-US" sz="1200" kern="1200" dirty="0" smtClean="0">
                <a:solidFill>
                  <a:schemeClr val="tx1"/>
                </a:solidFill>
                <a:latin typeface="+mn-lt"/>
                <a:ea typeface="+mn-ea"/>
                <a:cs typeface="+mn-cs"/>
              </a:rPr>
              <a:t>, the top review journal in genetics. The cover from 2004, focuses on network biology [11], the cover from 2011 discuses network medicine [12]. </a:t>
            </a:r>
            <a:endParaRPr lang="en-US" dirty="0" smtClean="0"/>
          </a:p>
          <a:p>
            <a:r>
              <a:rPr lang="en-US" sz="1200" kern="1200" dirty="0" err="1" smtClean="0">
                <a:solidFill>
                  <a:schemeClr val="tx1"/>
                </a:solidFill>
                <a:latin typeface="+mn-lt"/>
                <a:ea typeface="+mn-ea"/>
                <a:cs typeface="+mn-cs"/>
              </a:rPr>
              <a:t>b</a:t>
            </a:r>
            <a:r>
              <a:rPr lang="en-US" sz="1200" kern="1200" dirty="0" smtClean="0">
                <a:solidFill>
                  <a:schemeClr val="tx1"/>
                </a:solidFill>
                <a:latin typeface="+mn-lt"/>
                <a:ea typeface="+mn-ea"/>
                <a:cs typeface="+mn-cs"/>
              </a:rPr>
              <a:t>) The prominent role networks play in both cell biology and medical research is illustrated by the fact that the 2004 article on network biology is the second most cited article in the history of Nature Reviews Genetics.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B052619D-DD23-404E-8C9A-479CEC797285}"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Security: Fighting Terrorism. </a:t>
            </a:r>
            <a:endParaRPr lang="en-US" dirty="0" smtClean="0"/>
          </a:p>
          <a:p>
            <a:r>
              <a:rPr lang="en-US" sz="1200" kern="1200" dirty="0" smtClean="0">
                <a:solidFill>
                  <a:schemeClr val="tx1"/>
                </a:solidFill>
                <a:latin typeface="+mn-lt"/>
                <a:ea typeface="+mn-ea"/>
                <a:cs typeface="+mn-cs"/>
              </a:rPr>
              <a:t>Terrorism is one of the maladies of the 21st century, absorbing significant resources to combat it worldwide. Network thinking is increasingly present in the arsenal of various law enforcement agencies in charge of limiting terrorist activities. It is used to disrupt the financial network of terrorist organizations, to map terrorist networks, and to uncover the role of their members and their capabilities. While much of the work in this area is classified, several success stories have surfaced. Examples include the use of social networks to capture Saddam Hussein or the capture of the individuals behind the March 11, 2004 Madrid train bombings through the examination of the mobile call net- work.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Network concepts have impacted military doctrine as well, leading to the concept of net-war, aimed at fighting low intensity conflicts and crime waged by terrorist and criminal networks that employ decentralized flexible net- work structures [13]. One of the first network science pro- grams at the college level was started at West Point, the US Army’s military academy. In 2009 the Army Research Lab and the Department of Defense devoted over $300 million to support network science centers across the US.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The network behind a military engagement. </a:t>
            </a:r>
            <a:endParaRPr lang="en-US" dirty="0" smtClean="0"/>
          </a:p>
          <a:p>
            <a:r>
              <a:rPr lang="en-US" sz="1200" kern="1200" dirty="0" smtClean="0">
                <a:solidFill>
                  <a:schemeClr val="tx1"/>
                </a:solidFill>
                <a:latin typeface="+mn-lt"/>
                <a:ea typeface="+mn-ea"/>
                <a:cs typeface="+mn-cs"/>
              </a:rPr>
              <a:t>This diagram was designed during the Afghan war to portray the American strategy in Afghanistan. While it has been occasionally ridiculed in the press, it portrays well the complexities and the interconnected nature of a military’s engagement. </a:t>
            </a:r>
            <a:r>
              <a:rPr lang="en-US" sz="1200" i="1" kern="1200" dirty="0" smtClean="0">
                <a:solidFill>
                  <a:schemeClr val="tx1"/>
                </a:solidFill>
                <a:latin typeface="+mn-lt"/>
                <a:ea typeface="+mn-ea"/>
                <a:cs typeface="+mn-cs"/>
              </a:rPr>
              <a:t>(Image from New York Times)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Epidemics: From forecasting</a:t>
            </a:r>
            <a:r>
              <a:rPr lang="en-US" sz="1200" b="1" kern="1200" baseline="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to halting deadly viruses. </a:t>
            </a:r>
            <a:endParaRPr lang="en-US" dirty="0" smtClean="0"/>
          </a:p>
          <a:p>
            <a:r>
              <a:rPr lang="en-US" sz="1200" kern="1200" dirty="0" smtClean="0">
                <a:solidFill>
                  <a:schemeClr val="tx1"/>
                </a:solidFill>
                <a:latin typeface="+mn-lt"/>
                <a:ea typeface="+mn-ea"/>
                <a:cs typeface="+mn-cs"/>
              </a:rPr>
              <a:t>While the H1N1 pandemic was not as devastating as it was feared at the beginning of the outbreak in 2009, it gained a special role in the history of epidemics: it was the first pandemic whose course and time evolution was accurately predicted months before the pandemic reached its peak (Image 1.9) [14]. This was possible thanks to fundamental advances in understanding the role of networks in the spread of viruses. Indeed, before 2000 epidemic modeling was dominated by compartment models, assuming that everyone can infect everyone else one word the same socio-physical compartment. The emergence of a network-based framework has fundamentally changed this, offering a new level of predictability in epidemic phenomena. </a:t>
            </a:r>
            <a:endParaRPr lang="en-US" dirty="0" smtClean="0"/>
          </a:p>
          <a:p>
            <a:r>
              <a:rPr lang="en-US" sz="1200" kern="1200" dirty="0" smtClean="0">
                <a:solidFill>
                  <a:schemeClr val="tx1"/>
                </a:solidFill>
                <a:latin typeface="+mn-lt"/>
                <a:ea typeface="+mn-ea"/>
                <a:cs typeface="+mn-cs"/>
              </a:rPr>
              <a:t>Today epidemic prediction is one of the most active applications of network science. It is the source several fundamental results, covered in this book, that are used to predict the spread of both biological and electronic viruses. The impact of these advances are felt beyond biological viruses. In January 2010 network science tools have predicted the conditions necessary for the emergence of viruses spreading through mobile phones. The first major mobile epidemic outbreak that started in the fall of 2010 in China, infecting over 300,000 phones each day, closely followed the predicted scenario.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Epidemics: From forecasting</a:t>
            </a:r>
            <a:br>
              <a:rPr lang="en-US" sz="1200" b="1" kern="1200" dirty="0" smtClean="0">
                <a:solidFill>
                  <a:schemeClr val="tx1"/>
                </a:solidFill>
                <a:latin typeface="+mn-lt"/>
                <a:ea typeface="+mn-ea"/>
                <a:cs typeface="+mn-cs"/>
              </a:rPr>
            </a:br>
            <a:r>
              <a:rPr lang="en-US" sz="1200" b="1" kern="1200" dirty="0" smtClean="0">
                <a:solidFill>
                  <a:schemeClr val="tx1"/>
                </a:solidFill>
                <a:latin typeface="+mn-lt"/>
                <a:ea typeface="+mn-ea"/>
                <a:cs typeface="+mn-cs"/>
              </a:rPr>
              <a:t>to halting deadly viruses. </a:t>
            </a:r>
            <a:endParaRPr lang="en-US" dirty="0" smtClean="0"/>
          </a:p>
          <a:p>
            <a:r>
              <a:rPr lang="en-US" sz="1200" kern="1200" dirty="0" smtClean="0">
                <a:solidFill>
                  <a:schemeClr val="tx1"/>
                </a:solidFill>
                <a:latin typeface="+mn-lt"/>
                <a:ea typeface="+mn-ea"/>
                <a:cs typeface="+mn-cs"/>
              </a:rPr>
              <a:t>While the H1N1 pandemic was not as devastating as it was feared at the beginning of the outbreak in 2009, it gained a special role in the history of epidemics: it was the first pandemic whose course and time evolution was accurately predicted months before the pandemic reached its peak (Image 1.9). This was possible thanks to fundamental advances in understanding the role of networks in the spread of viruses. Indeed, before 2000 epidemic modeling was dominated by compartment models, assuming that everyone can infect everyone else one word the same socio-physical compartment. The emergence of a net- work-based framework has fundamentally changed this, offering a new level of predictability in epidemic phenomena. </a:t>
            </a:r>
            <a:endParaRPr lang="en-US" dirty="0" smtClean="0"/>
          </a:p>
          <a:p>
            <a:r>
              <a:rPr lang="en-US" sz="1200" kern="1200" dirty="0" smtClean="0">
                <a:solidFill>
                  <a:schemeClr val="tx1"/>
                </a:solidFill>
                <a:latin typeface="+mn-lt"/>
                <a:ea typeface="+mn-ea"/>
                <a:cs typeface="+mn-cs"/>
              </a:rPr>
              <a:t>Today epidemic prediction is one of the most active applications of network science [15, 16]. It is the source several fundamental results, covered in this book, that are used to predict the spread of both biological and electronic viruses. The impact of these advances are felt beyond biological viruses. In January 2010 network science tools have predicted the conditions necessary for the emergence of viruses spreading through mobile phones [17]. The first major mobile epidemic outbreak that started in the fall of 2010 in China, infecting over 300,000 phones each day, closely followed the predicted scenario.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Brain Research: Mapping neural network. </a:t>
            </a:r>
            <a:endParaRPr lang="en-US" dirty="0" smtClean="0"/>
          </a:p>
          <a:p>
            <a:r>
              <a:rPr lang="en-US" sz="1200" kern="1200" dirty="0" smtClean="0">
                <a:solidFill>
                  <a:schemeClr val="tx1"/>
                </a:solidFill>
                <a:latin typeface="+mn-lt"/>
                <a:ea typeface="+mn-ea"/>
                <a:cs typeface="+mn-cs"/>
              </a:rPr>
              <a:t>The human brain, consisting of hundreds of billions of interlinked neurons, is one of the least understood net- works from the perspective of network science. The reason is simple: we lack maps telling us which neurons link to each other. The only fully mapped neural map available for research is that of the </a:t>
            </a:r>
            <a:r>
              <a:rPr lang="en-US" sz="1200" i="1" kern="1200" dirty="0" err="1" smtClean="0">
                <a:solidFill>
                  <a:schemeClr val="tx1"/>
                </a:solidFill>
                <a:latin typeface="+mn-lt"/>
                <a:ea typeface="+mn-ea"/>
                <a:cs typeface="+mn-cs"/>
              </a:rPr>
              <a:t>C.Elegans</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worm, with only 300 neurons. Should detailed maps of mammalian brains become available, brain research could become the most prolific application area of network science. Driven by the potential impact of such maps, in 2010 the National Institutes of Health has initiated the </a:t>
            </a:r>
            <a:r>
              <a:rPr lang="en-US" sz="1200" i="1" kern="1200" dirty="0" err="1" smtClean="0">
                <a:solidFill>
                  <a:schemeClr val="tx1"/>
                </a:solidFill>
                <a:latin typeface="+mn-lt"/>
                <a:ea typeface="+mn-ea"/>
                <a:cs typeface="+mn-cs"/>
              </a:rPr>
              <a:t>Connectome</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project, aimed at developing the technologies that could provide an accurate neuron-level map of mammalian brains.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47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While traditionally management uses the official chain of command to understand the inner structure of an organization, it is increasingly evident that the informal network, capturing who really communicates with whom, matters even more for the success of a company. Accurate maps of this network can expose lack of communication between key units, can identify individuals who play an outsize role in bringing different departments and products together, and help higher management diagnose diverse organizational issues. Furthermore, there is increasing evidence in the management literature that the position of an employee within this network correlates with his/her productivity [18].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sz="1200" kern="1200" dirty="0" smtClean="0">
                <a:solidFill>
                  <a:schemeClr val="tx1"/>
                </a:solidFill>
                <a:latin typeface="+mn-lt"/>
                <a:ea typeface="+mn-ea"/>
                <a:cs typeface="+mn-cs"/>
              </a:rPr>
              <a:t>Therefore, several dozen consulting companies have emerged with expertise to map out the true structure of an organization. Established consulting firms, from </a:t>
            </a:r>
            <a:r>
              <a:rPr lang="en-US" sz="1200" i="1" kern="1200" dirty="0" smtClean="0">
                <a:solidFill>
                  <a:schemeClr val="tx1"/>
                </a:solidFill>
                <a:latin typeface="+mn-lt"/>
                <a:ea typeface="+mn-ea"/>
                <a:cs typeface="+mn-cs"/>
              </a:rPr>
              <a:t>IBM </a:t>
            </a:r>
            <a:r>
              <a:rPr lang="en-US" sz="1200" kern="1200" dirty="0" smtClean="0">
                <a:solidFill>
                  <a:schemeClr val="tx1"/>
                </a:solidFill>
                <a:latin typeface="+mn-lt"/>
                <a:ea typeface="+mn-ea"/>
                <a:cs typeface="+mn-cs"/>
              </a:rPr>
              <a:t>to </a:t>
            </a:r>
            <a:r>
              <a:rPr lang="en-US" sz="1200" i="1" kern="1200" dirty="0" smtClean="0">
                <a:solidFill>
                  <a:schemeClr val="tx1"/>
                </a:solidFill>
                <a:latin typeface="+mn-lt"/>
                <a:ea typeface="+mn-ea"/>
                <a:cs typeface="+mn-cs"/>
              </a:rPr>
              <a:t>SAP</a:t>
            </a:r>
            <a:r>
              <a:rPr lang="en-US" sz="1200" kern="1200" dirty="0" smtClean="0">
                <a:solidFill>
                  <a:schemeClr val="tx1"/>
                </a:solidFill>
                <a:latin typeface="+mn-lt"/>
                <a:ea typeface="+mn-ea"/>
                <a:cs typeface="+mn-cs"/>
              </a:rPr>
              <a:t>, have added social networking capabilities to their consulting business. These companies offer a host of services, from identifying opinion leaders to preventing employee churn and from identifying optimal groups for a task to modeling product diffusion (Image 1.10a/b/c/d). Hence lately network science tools are increasingly indispensable in management and business, enhancing productivity and boosting innovation within an organization. </a:t>
            </a:r>
            <a:endParaRPr lang="en-US" dirty="0" smtClean="0"/>
          </a:p>
          <a:p>
            <a:r>
              <a:rPr lang="en-US" sz="1200" kern="1200" dirty="0" smtClean="0">
                <a:solidFill>
                  <a:schemeClr val="tx1"/>
                </a:solidFill>
                <a:latin typeface="+mn-lt"/>
                <a:ea typeface="+mn-ea"/>
                <a:cs typeface="+mn-cs"/>
              </a:rPr>
              <a:t>Network science can therefore offer a microscope for higher management, helping them improve the company’s effectiveness by uncovering the true network behind any organization. </a:t>
            </a:r>
            <a:endParaRPr lang="en-US" dirty="0" smtClean="0"/>
          </a:p>
          <a:p>
            <a:endParaRPr lang="en-US" dirty="0" smtClean="0"/>
          </a:p>
          <a:p>
            <a:endParaRPr lang="en-US" dirty="0" smtClean="0"/>
          </a:p>
          <a:p>
            <a:endParaRPr lang="en-US" dirty="0" smtClean="0"/>
          </a:p>
          <a:p>
            <a:r>
              <a:rPr lang="en-US" dirty="0" smtClean="0"/>
              <a:t>30 Let me show you how this works</a:t>
            </a:r>
            <a:r>
              <a:rPr lang="en-US" baseline="0" dirty="0" smtClean="0"/>
              <a:t>. Start from the list of a company’s employees, colored based on their location. This happens to be a Hungarian company that has three locations, one on Budapest and two others outside of the city.</a:t>
            </a:r>
          </a:p>
          <a:p>
            <a:endParaRPr lang="en-US" dirty="0" smtClean="0"/>
          </a:p>
          <a:p>
            <a:r>
              <a:rPr lang="en-US" dirty="0" smtClean="0"/>
              <a:t>This</a:t>
            </a:r>
            <a:r>
              <a:rPr lang="en-US" baseline="0" dirty="0" smtClean="0"/>
              <a:t> is not enough, however: </a:t>
            </a:r>
            <a:r>
              <a:rPr lang="en-US" dirty="0" smtClean="0"/>
              <a:t>To</a:t>
            </a:r>
            <a:r>
              <a:rPr lang="en-US" baseline="0" dirty="0" smtClean="0"/>
              <a:t> apply network science, we need a network: we need  to know who listens to whom, who is asking for advice from whom. So a social network company, Maven 7, asked each employee:  Whom do you ask for advice when it comes to decisions that impact the company, like, restructuring, advancement, and so on?</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146DF24-830A-4D4E-A4EA-0C36CA7E8010}" type="slidenum">
              <a:rPr lang="en-US" smtClean="0">
                <a:solidFill>
                  <a:prstClr val="black"/>
                </a:solidFill>
              </a:rPr>
              <a:pPr/>
              <a:t>48</a:t>
            </a:fld>
            <a:endParaRPr lang="en-US">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30 Why did they do map in the first place? The company had a major internal communication problem. The decisions of the higher management did not arrive to the workers,  or what arrived had nothing do to with the real decisions. They wanted to find out where was the problem.</a:t>
            </a:r>
          </a:p>
          <a:p>
            <a:endParaRPr lang="en-US" baseline="0" dirty="0" smtClean="0"/>
          </a:p>
          <a:p>
            <a:r>
              <a:rPr lang="en-US" baseline="0" dirty="0" smtClean="0"/>
              <a:t>The map showed that several individuals do have quite a bit of influence in the company. They are the hubs. The problem was that none of the hubs were part of the leadership.</a:t>
            </a:r>
          </a:p>
        </p:txBody>
      </p:sp>
      <p:sp>
        <p:nvSpPr>
          <p:cNvPr id="4" name="Slide Number Placeholder 3"/>
          <p:cNvSpPr>
            <a:spLocks noGrp="1"/>
          </p:cNvSpPr>
          <p:nvPr>
            <p:ph type="sldNum" sz="quarter" idx="10"/>
          </p:nvPr>
        </p:nvSpPr>
        <p:spPr/>
        <p:txBody>
          <a:bodyPr/>
          <a:lstStyle/>
          <a:p>
            <a:fld id="{4146DF24-830A-4D4E-A4EA-0C36CA7E8010}" type="slidenum">
              <a:rPr lang="en-US" smtClean="0">
                <a:solidFill>
                  <a:prstClr val="black"/>
                </a:solidFill>
              </a:rPr>
              <a:pPr/>
              <a:t>49</a:t>
            </a:fld>
            <a:endParaRPr lang="en-US">
              <a:solidFill>
                <a:prstClr val="black"/>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30: This is obvious here, where</a:t>
            </a:r>
            <a:r>
              <a:rPr lang="en-US" baseline="0" dirty="0" smtClean="0"/>
              <a:t> we colored the nodes based on their rank. The biggest hubs are not the company directors or the CEO. They are not part of the top management. Most are associates, a kind way to say, workers. </a:t>
            </a:r>
          </a:p>
          <a:p>
            <a:endParaRPr lang="en-US" baseline="0" dirty="0" smtClean="0"/>
          </a:p>
          <a:p>
            <a:r>
              <a:rPr lang="en-US" baseline="0" dirty="0" smtClean="0"/>
              <a:t>Who has the biggest influence? The safety and environmental manager. The only person whose job was to visit each location and talk with everyone. He had no links to the higher management. He was passing on information as collected along his trail. He was the oracle, running a gossip center. </a:t>
            </a:r>
          </a:p>
          <a:p>
            <a:endParaRPr lang="en-US" baseline="0" dirty="0" smtClean="0"/>
          </a:p>
          <a:p>
            <a:r>
              <a:rPr lang="en-US" baseline="0" dirty="0" smtClean="0"/>
              <a:t>So fire the guy?  Well, he is not the problem. The problem is that higher management failed to put in place proper channels of communication, leaving behind a structural hole, which this fellow filled in. </a:t>
            </a:r>
          </a:p>
          <a:p>
            <a:endParaRPr lang="en-US" baseline="0" dirty="0" smtClean="0"/>
          </a:p>
          <a:p>
            <a:r>
              <a:rPr lang="en-US" baseline="0" dirty="0" smtClean="0"/>
              <a:t>But what does this have to do with control?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146DF24-830A-4D4E-A4EA-0C36CA7E8010}" type="slidenum">
              <a:rPr lang="en-US" smtClean="0">
                <a:solidFill>
                  <a:prstClr val="black"/>
                </a:solidFill>
              </a:rPr>
              <a:pPr/>
              <a:t>50</a:t>
            </a:fld>
            <a:endParaRPr lang="en-US">
              <a:solidFill>
                <a:prstClr val="black"/>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Nowhere is the impact of network thinking more evident than in the scientific community. The most prominent scientific journals, from </a:t>
            </a:r>
            <a:r>
              <a:rPr lang="en-US" sz="1200" i="1" kern="1200" dirty="0" smtClean="0">
                <a:solidFill>
                  <a:schemeClr val="tx1"/>
                </a:solidFill>
                <a:latin typeface="+mn-lt"/>
                <a:ea typeface="+mn-ea"/>
                <a:cs typeface="+mn-cs"/>
              </a:rPr>
              <a:t>Nature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Science </a:t>
            </a:r>
            <a:r>
              <a:rPr lang="en-US" sz="1200" kern="1200" dirty="0" smtClean="0">
                <a:solidFill>
                  <a:schemeClr val="tx1"/>
                </a:solidFill>
                <a:latin typeface="+mn-lt"/>
                <a:ea typeface="+mn-ea"/>
                <a:cs typeface="+mn-cs"/>
              </a:rPr>
              <a:t>to </a:t>
            </a:r>
            <a:r>
              <a:rPr lang="en-US" sz="1200" i="1" kern="1200" dirty="0" smtClean="0">
                <a:solidFill>
                  <a:schemeClr val="tx1"/>
                </a:solidFill>
                <a:latin typeface="+mn-lt"/>
                <a:ea typeface="+mn-ea"/>
                <a:cs typeface="+mn-cs"/>
              </a:rPr>
              <a:t>Cell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PNAS</a:t>
            </a:r>
            <a:r>
              <a:rPr lang="en-US" sz="1200" kern="1200" dirty="0" smtClean="0">
                <a:solidFill>
                  <a:schemeClr val="tx1"/>
                </a:solidFill>
                <a:latin typeface="+mn-lt"/>
                <a:ea typeface="+mn-ea"/>
                <a:cs typeface="+mn-cs"/>
              </a:rPr>
              <a:t>, have devoted special issues, reviews, or editorials address- </a:t>
            </a:r>
            <a:r>
              <a:rPr lang="en-US" sz="1200" kern="1200" dirty="0" err="1" smtClean="0">
                <a:solidFill>
                  <a:schemeClr val="tx1"/>
                </a:solidFill>
                <a:latin typeface="+mn-lt"/>
                <a:ea typeface="+mn-ea"/>
                <a:cs typeface="+mn-cs"/>
              </a:rPr>
              <a:t>ing</a:t>
            </a:r>
            <a:r>
              <a:rPr lang="en-US" sz="1200" kern="1200" dirty="0" smtClean="0">
                <a:solidFill>
                  <a:schemeClr val="tx1"/>
                </a:solidFill>
                <a:latin typeface="+mn-lt"/>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sz="1200" kern="1200" dirty="0" err="1" smtClean="0">
                <a:solidFill>
                  <a:schemeClr val="tx1"/>
                </a:solidFill>
                <a:latin typeface="+mn-lt"/>
                <a:ea typeface="+mn-ea"/>
                <a:cs typeface="+mn-cs"/>
              </a:rPr>
              <a:t>sci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ence</a:t>
            </a:r>
            <a:r>
              <a:rPr lang="en-US" sz="1200" kern="1200" dirty="0" smtClean="0">
                <a:solidFill>
                  <a:schemeClr val="tx1"/>
                </a:solidFill>
                <a:latin typeface="+mn-lt"/>
                <a:ea typeface="+mn-ea"/>
                <a:cs typeface="+mn-cs"/>
              </a:rPr>
              <a:t>. A successful network science meeting series, called </a:t>
            </a:r>
            <a:r>
              <a:rPr lang="en-US" sz="1200" i="1" kern="1200" dirty="0" err="1" smtClean="0">
                <a:solidFill>
                  <a:schemeClr val="tx1"/>
                </a:solidFill>
                <a:latin typeface="+mn-lt"/>
                <a:ea typeface="+mn-ea"/>
                <a:cs typeface="+mn-cs"/>
              </a:rPr>
              <a:t>NetSci</a:t>
            </a:r>
            <a:r>
              <a:rPr lang="en-US" sz="1200" kern="1200" dirty="0" smtClean="0">
                <a:solidFill>
                  <a:schemeClr val="tx1"/>
                </a:solidFill>
                <a:latin typeface="+mn-lt"/>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At a first look the two satellite maps of Image 1.3a/b are indistinguishable: lights shining brightly in highly populated areas, and dark spaces marking vast uninhabited forests and oceans. Yet, upon closer inspection something strange becomes apparent. The light in several regions, </a:t>
            </a:r>
            <a:r>
              <a:rPr lang="en-US" sz="1200" b="1" kern="1200" dirty="0" smtClean="0">
                <a:solidFill>
                  <a:schemeClr val="tx1"/>
                </a:solidFill>
                <a:latin typeface="+mn-lt"/>
                <a:ea typeface="+mn-ea"/>
                <a:cs typeface="+mn-cs"/>
              </a:rPr>
              <a:t>Toronto, Detroit, Cleveland, Columbus, Long Island have simply disappeared</a:t>
            </a:r>
            <a:r>
              <a:rPr lang="en-US" sz="1200" kern="1200" dirty="0" smtClean="0">
                <a:solidFill>
                  <a:schemeClr val="tx1"/>
                </a:solidFill>
                <a:latin typeface="+mn-lt"/>
                <a:ea typeface="+mn-ea"/>
                <a:cs typeface="+mn-cs"/>
              </a:rPr>
              <a:t>. This is not a doctored shot from the next Armageddon movie but represents a real image of the US Northeast on </a:t>
            </a:r>
            <a:r>
              <a:rPr lang="en-US" sz="1200" b="1" kern="1200" dirty="0" smtClean="0">
                <a:solidFill>
                  <a:schemeClr val="tx1"/>
                </a:solidFill>
                <a:latin typeface="+mn-lt"/>
                <a:ea typeface="+mn-ea"/>
                <a:cs typeface="+mn-cs"/>
              </a:rPr>
              <a:t>August 14, 2003, the night of a blackout that left an estimated 45 million people in eight US states and another 10 million in Ontario without power. </a:t>
            </a:r>
            <a:r>
              <a:rPr lang="en-US" sz="1200" kern="1200" dirty="0" smtClean="0">
                <a:solidFill>
                  <a:schemeClr val="tx1"/>
                </a:solidFill>
                <a:latin typeface="+mn-lt"/>
                <a:ea typeface="+mn-ea"/>
                <a:cs typeface="+mn-cs"/>
              </a:rPr>
              <a:t>It illustrates a much ignored aspect of networks, one that will be an important theme in this book: </a:t>
            </a:r>
            <a:r>
              <a:rPr lang="en-US" sz="1200" b="1" kern="1200" dirty="0" smtClean="0">
                <a:solidFill>
                  <a:schemeClr val="tx1"/>
                </a:solidFill>
                <a:latin typeface="+mn-lt"/>
                <a:ea typeface="+mn-ea"/>
                <a:cs typeface="+mn-cs"/>
              </a:rPr>
              <a:t>vulnerability due to interconnectivity. </a:t>
            </a:r>
          </a:p>
          <a:p>
            <a:endParaRPr lang="en-US" dirty="0" smtClean="0"/>
          </a:p>
          <a:p>
            <a:r>
              <a:rPr lang="en-US" sz="1200" kern="1200" dirty="0" smtClean="0">
                <a:solidFill>
                  <a:schemeClr val="tx1"/>
                </a:solidFill>
                <a:latin typeface="+mn-lt"/>
                <a:ea typeface="+mn-ea"/>
                <a:cs typeface="+mn-cs"/>
              </a:rPr>
              <a:t>The 2003 blackout is a typical example of a cascading failure. When a network acts as a transportation system, a lo- cal failure shifts loads to other nodes. If the extra load is negligible, the rest of the system can seamlessly absorb it, and the failure remains effectively unnoticed. If the extra load is too much for the neighboring nodes to carry, they will either tip or redistribute the load to their neighbors. Either way, we are faced with a cascading failure, the magnitude of which depends on the network position and capacity of the nodes that have been removed in the first and subsequent rounds. Case in point is electricity: as it cannot be stored, when a line goes down, its power must be shifted to other lines. Most of the time, the neighboring lines have no difficulty carrying the extra load. If they do, they will also tip and redistribute their increased load to their neighbors. </a:t>
            </a:r>
          </a:p>
          <a:p>
            <a:endParaRPr lang="en-US" dirty="0" smtClean="0"/>
          </a:p>
          <a:p>
            <a:r>
              <a:rPr lang="en-US" sz="1200" kern="1200" dirty="0" smtClean="0">
                <a:solidFill>
                  <a:schemeClr val="tx1"/>
                </a:solidFill>
                <a:latin typeface="+mn-lt"/>
                <a:ea typeface="+mn-ea"/>
                <a:cs typeface="+mn-cs"/>
              </a:rPr>
              <a:t>Cascading failures can occur in most complex systems. They take place on the </a:t>
            </a:r>
            <a:r>
              <a:rPr lang="en-US" sz="1200" b="1" kern="1200" dirty="0" smtClean="0">
                <a:solidFill>
                  <a:schemeClr val="tx1"/>
                </a:solidFill>
                <a:latin typeface="+mn-lt"/>
                <a:ea typeface="+mn-ea"/>
                <a:cs typeface="+mn-cs"/>
              </a:rPr>
              <a:t>Internet</a:t>
            </a:r>
            <a:r>
              <a:rPr lang="en-US" sz="1200" kern="1200" dirty="0" smtClean="0">
                <a:solidFill>
                  <a:schemeClr val="tx1"/>
                </a:solidFill>
                <a:latin typeface="+mn-lt"/>
                <a:ea typeface="+mn-ea"/>
                <a:cs typeface="+mn-cs"/>
              </a:rPr>
              <a:t>, when traffic is rerouted to bypass malfunctioning routers, occasionally creating denial of service attacks on routers that do not have the capacity to handle extra traffic. We witnessed one </a:t>
            </a:r>
            <a:r>
              <a:rPr lang="en-US" sz="1200" b="1" kern="1200" dirty="0" smtClean="0">
                <a:solidFill>
                  <a:schemeClr val="tx1"/>
                </a:solidFill>
                <a:latin typeface="+mn-lt"/>
                <a:ea typeface="+mn-ea"/>
                <a:cs typeface="+mn-cs"/>
              </a:rPr>
              <a:t>in 1997, when the International Monetary Fund </a:t>
            </a:r>
            <a:r>
              <a:rPr lang="en-US" sz="1200" kern="1200" dirty="0" smtClean="0">
                <a:solidFill>
                  <a:schemeClr val="tx1"/>
                </a:solidFill>
                <a:latin typeface="+mn-lt"/>
                <a:ea typeface="+mn-ea"/>
                <a:cs typeface="+mn-cs"/>
              </a:rPr>
              <a:t>pressured the central banks of several Pacific nations to limit their credit. There was a cascading failure behind the </a:t>
            </a:r>
            <a:r>
              <a:rPr lang="en-US" sz="1200" b="1" kern="1200" dirty="0" smtClean="0">
                <a:solidFill>
                  <a:schemeClr val="tx1"/>
                </a:solidFill>
                <a:latin typeface="+mn-lt"/>
                <a:ea typeface="+mn-ea"/>
                <a:cs typeface="+mn-cs"/>
              </a:rPr>
              <a:t>2009-2011 financial melt- down</a:t>
            </a:r>
            <a:r>
              <a:rPr lang="en-US" sz="1200" kern="1200" dirty="0" smtClean="0">
                <a:solidFill>
                  <a:schemeClr val="tx1"/>
                </a:solidFill>
                <a:latin typeface="+mn-lt"/>
                <a:ea typeface="+mn-ea"/>
                <a:cs typeface="+mn-cs"/>
              </a:rPr>
              <a:t>, when the US credit crisis paralyzed the economy of the globe, leaving behind scores of failed banks, corporations, and even bankrupt states. Cascading failures are occasionally our ally, however. The world wide effort to dry up the money supply of terrorist organizations is aimed at crippling terrorist networks, and doctors and researchers hope to induce cascading failures to kill cancer cells. </a:t>
            </a:r>
          </a:p>
          <a:p>
            <a:endParaRPr lang="en-US" dirty="0" smtClean="0"/>
          </a:p>
          <a:p>
            <a:r>
              <a:rPr lang="en-US" sz="1200" kern="1200" dirty="0" smtClean="0">
                <a:solidFill>
                  <a:schemeClr val="tx1"/>
                </a:solidFill>
                <a:latin typeface="+mn-lt"/>
                <a:ea typeface="+mn-ea"/>
                <a:cs typeface="+mn-cs"/>
              </a:rPr>
              <a:t>The Northeast blackout illustrates an important theme of this book: we must understand how the network structure affects the robustness of a complex system. We will there- fore develop quantitative tools to assess the interplay between network structure and dynamical processes on net- works and their impact on failures. Although such failures may appear chaotic and unpredictable, we will learn that they follow rather reproducible laws that can be quantified and even predicted using the tools of network science.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Complex systems and networks. </a:t>
            </a:r>
            <a:endParaRPr lang="en-US" dirty="0" smtClean="0"/>
          </a:p>
          <a:p>
            <a:r>
              <a:rPr lang="en-US" sz="1200" kern="1200" dirty="0" smtClean="0">
                <a:solidFill>
                  <a:schemeClr val="tx1"/>
                </a:solidFill>
                <a:latin typeface="+mn-lt"/>
                <a:ea typeface="+mn-ea"/>
                <a:cs typeface="+mn-cs"/>
              </a:rPr>
              <a:t>Special issue of Science magazine</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on Complex Systems and Networks, published on July 24, 2009, marking the 10th anniversary of the 1999 discovery of scale-free networks [3].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Given this extraordinary response by the scientific com- munity, network science was examined by the Nation- al Research Council (NRC), the arm of the US National Academies in charge of offering policy recommendation to the US government. NRC has assembled two panels, resulting in two publications [31], defining the field of network science (Image 1.13). They not only document the emergence of a new research field, but highlight the field’s vital importance to national competitiveness and security. Following these reports, the National Science Foundation (NSF) in the US established a network science directorate and a series of network science centers were established by the Army Research Labs.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mn-lt"/>
                <a:ea typeface="+mn-ea"/>
                <a:cs typeface="+mn-cs"/>
              </a:rPr>
              <a:t>I am a scientist, which means that I believe that natural phenomena can be CLICK </a:t>
            </a:r>
          </a:p>
          <a:p>
            <a:r>
              <a:rPr lang="en-US" sz="1200" b="1" kern="1200" dirty="0" smtClean="0">
                <a:solidFill>
                  <a:schemeClr val="tx1"/>
                </a:solidFill>
                <a:latin typeface="+mn-lt"/>
                <a:ea typeface="+mn-ea"/>
                <a:cs typeface="+mn-cs"/>
              </a:rPr>
              <a:t>understood, quantified, predicted</a:t>
            </a:r>
            <a:r>
              <a:rPr lang="en-US" sz="1200" kern="1200" dirty="0" smtClean="0">
                <a:solidFill>
                  <a:schemeClr val="tx1"/>
                </a:solidFill>
                <a:latin typeface="+mn-lt"/>
                <a:ea typeface="+mn-ea"/>
                <a:cs typeface="+mn-cs"/>
              </a:rPr>
              <a:t>, and eventually </a:t>
            </a:r>
          </a:p>
          <a:p>
            <a:r>
              <a:rPr lang="en-US" sz="1200" b="1" kern="1200" dirty="0" smtClean="0">
                <a:solidFill>
                  <a:schemeClr val="tx1"/>
                </a:solidFill>
                <a:latin typeface="+mn-lt"/>
                <a:ea typeface="+mn-ea"/>
                <a:cs typeface="+mn-cs"/>
              </a:rPr>
              <a:t>controlled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No one would find any of these goals questionable.</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What, however, if I now replace Natural Phenomena with humans. So lets read it together:</a:t>
            </a:r>
          </a:p>
          <a:p>
            <a:r>
              <a:rPr lang="en-US" sz="1200" kern="1200" dirty="0" smtClean="0">
                <a:solidFill>
                  <a:schemeClr val="tx1"/>
                </a:solidFill>
                <a:latin typeface="+mn-lt"/>
                <a:ea typeface="+mn-ea"/>
                <a:cs typeface="+mn-cs"/>
              </a:rPr>
              <a:t>Humans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can be </a:t>
            </a:r>
            <a:r>
              <a:rPr lang="en-US" sz="1200" b="1" kern="1200" dirty="0" smtClean="0">
                <a:solidFill>
                  <a:schemeClr val="tx1"/>
                </a:solidFill>
                <a:latin typeface="+mn-lt"/>
                <a:ea typeface="+mn-ea"/>
                <a:cs typeface="+mn-cs"/>
              </a:rPr>
              <a:t>understood, quantified, predicted</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controlled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solidFill>
                  <a:prstClr val="black"/>
                </a:solidFill>
              </a:rPr>
              <a:pPr>
                <a:defRPr/>
              </a:pPr>
              <a:t>59</a:t>
            </a:fld>
            <a:endParaRPr lang="en-US">
              <a:solidFill>
                <a:prstClr val="black"/>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mn-lt"/>
                <a:ea typeface="+mn-ea"/>
                <a:cs typeface="+mn-cs"/>
              </a:rPr>
              <a:t>I am a scientist, which means that I believe that natural phenomena can be CLICK </a:t>
            </a:r>
          </a:p>
          <a:p>
            <a:r>
              <a:rPr lang="en-US" sz="1200" b="1" kern="1200" dirty="0" smtClean="0">
                <a:solidFill>
                  <a:schemeClr val="tx1"/>
                </a:solidFill>
                <a:latin typeface="+mn-lt"/>
                <a:ea typeface="+mn-ea"/>
                <a:cs typeface="+mn-cs"/>
              </a:rPr>
              <a:t>understood, quantified, predicted</a:t>
            </a:r>
            <a:r>
              <a:rPr lang="en-US" sz="1200" kern="1200" dirty="0" smtClean="0">
                <a:solidFill>
                  <a:schemeClr val="tx1"/>
                </a:solidFill>
                <a:latin typeface="+mn-lt"/>
                <a:ea typeface="+mn-ea"/>
                <a:cs typeface="+mn-cs"/>
              </a:rPr>
              <a:t>, and eventually </a:t>
            </a:r>
          </a:p>
          <a:p>
            <a:r>
              <a:rPr lang="en-US" sz="1200" b="1" kern="1200" dirty="0" smtClean="0">
                <a:solidFill>
                  <a:schemeClr val="tx1"/>
                </a:solidFill>
                <a:latin typeface="+mn-lt"/>
                <a:ea typeface="+mn-ea"/>
                <a:cs typeface="+mn-cs"/>
              </a:rPr>
              <a:t>controlled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No one would find any of these goals questionable.</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What, however, if I now replace Natural Phenomena with humans. So lets read it together:</a:t>
            </a:r>
          </a:p>
          <a:p>
            <a:r>
              <a:rPr lang="en-US" sz="1200" kern="1200" dirty="0" smtClean="0">
                <a:solidFill>
                  <a:schemeClr val="tx1"/>
                </a:solidFill>
                <a:latin typeface="+mn-lt"/>
                <a:ea typeface="+mn-ea"/>
                <a:cs typeface="+mn-cs"/>
              </a:rPr>
              <a:t>Humans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can be </a:t>
            </a:r>
            <a:r>
              <a:rPr lang="en-US" sz="1200" b="1" kern="1200" dirty="0" smtClean="0">
                <a:solidFill>
                  <a:schemeClr val="tx1"/>
                </a:solidFill>
                <a:latin typeface="+mn-lt"/>
                <a:ea typeface="+mn-ea"/>
                <a:cs typeface="+mn-cs"/>
              </a:rPr>
              <a:t>understood, quantified, predicted</a:t>
            </a:r>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controlled</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solidFill>
                  <a:prstClr val="black"/>
                </a:solidFill>
              </a:rPr>
              <a:pPr>
                <a:defRPr/>
              </a:pPr>
              <a:t>60</a:t>
            </a:fld>
            <a:endParaRPr lang="en-US">
              <a:solidFill>
                <a:prstClr val="black"/>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10000"/>
          </a:bodyPr>
          <a:lstStyle/>
          <a:p>
            <a:r>
              <a:rPr lang="en-US" sz="1200" b="1" kern="1200" dirty="0" smtClean="0">
                <a:solidFill>
                  <a:schemeClr val="tx1"/>
                </a:solidFill>
                <a:latin typeface="+mn-lt"/>
                <a:ea typeface="+mn-ea"/>
                <a:cs typeface="+mn-cs"/>
              </a:rPr>
              <a:t>General Audience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results of network science have excited the public as well. This was fueled partly by the success of several </a:t>
            </a:r>
            <a:r>
              <a:rPr lang="en-US" sz="1200" kern="1200" dirty="0" err="1" smtClean="0">
                <a:solidFill>
                  <a:schemeClr val="tx1"/>
                </a:solidFill>
                <a:latin typeface="+mn-lt"/>
                <a:ea typeface="+mn-ea"/>
                <a:cs typeface="+mn-cs"/>
              </a:rPr>
              <a:t>gener</a:t>
            </a:r>
            <a:r>
              <a:rPr lang="en-US" sz="1200" kern="1200" dirty="0" smtClean="0">
                <a:solidFill>
                  <a:schemeClr val="tx1"/>
                </a:solidFill>
                <a:latin typeface="+mn-lt"/>
                <a:ea typeface="+mn-ea"/>
                <a:cs typeface="+mn-cs"/>
              </a:rPr>
              <a:t>- al audience books, like </a:t>
            </a:r>
            <a:r>
              <a:rPr lang="en-US" sz="1200" i="1" kern="1200" dirty="0" smtClean="0">
                <a:solidFill>
                  <a:schemeClr val="tx1"/>
                </a:solidFill>
                <a:latin typeface="+mn-lt"/>
                <a:ea typeface="+mn-ea"/>
                <a:cs typeface="+mn-cs"/>
              </a:rPr>
              <a:t>Linked: The New Science of Networks </a:t>
            </a:r>
            <a:r>
              <a:rPr lang="en-US" sz="1200" kern="1200" dirty="0" smtClean="0">
                <a:solidFill>
                  <a:schemeClr val="tx1"/>
                </a:solidFill>
                <a:latin typeface="+mn-lt"/>
                <a:ea typeface="+mn-ea"/>
                <a:cs typeface="+mn-cs"/>
              </a:rPr>
              <a:t>by Albert-</a:t>
            </a:r>
            <a:r>
              <a:rPr lang="en-US" sz="1200" kern="1200" dirty="0" err="1" smtClean="0">
                <a:solidFill>
                  <a:schemeClr val="tx1"/>
                </a:solidFill>
                <a:latin typeface="+mn-lt"/>
                <a:ea typeface="+mn-ea"/>
                <a:cs typeface="+mn-cs"/>
              </a:rPr>
              <a:t>László</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Barabási</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Nexus </a:t>
            </a:r>
            <a:r>
              <a:rPr lang="en-US" sz="1200" kern="1200" dirty="0" smtClean="0">
                <a:solidFill>
                  <a:schemeClr val="tx1"/>
                </a:solidFill>
                <a:latin typeface="+mn-lt"/>
                <a:ea typeface="+mn-ea"/>
                <a:cs typeface="+mn-cs"/>
              </a:rPr>
              <a:t>by Mark Buchanan, and </a:t>
            </a:r>
            <a:r>
              <a:rPr lang="en-US" sz="1200" i="1" kern="1200" dirty="0" smtClean="0">
                <a:solidFill>
                  <a:schemeClr val="tx1"/>
                </a:solidFill>
                <a:latin typeface="+mn-lt"/>
                <a:ea typeface="+mn-ea"/>
                <a:cs typeface="+mn-cs"/>
              </a:rPr>
              <a:t>Six Degrees </a:t>
            </a:r>
            <a:r>
              <a:rPr lang="en-US" sz="1200" kern="1200" dirty="0" smtClean="0">
                <a:solidFill>
                  <a:schemeClr val="tx1"/>
                </a:solidFill>
                <a:latin typeface="+mn-lt"/>
                <a:ea typeface="+mn-ea"/>
                <a:cs typeface="+mn-cs"/>
              </a:rPr>
              <a:t>by Duncan Watts, each being translated in many of languages. Newer books, like </a:t>
            </a:r>
            <a:r>
              <a:rPr lang="en-US" sz="1200" i="1" kern="1200" dirty="0" smtClean="0">
                <a:solidFill>
                  <a:schemeClr val="tx1"/>
                </a:solidFill>
                <a:latin typeface="+mn-lt"/>
                <a:ea typeface="+mn-ea"/>
                <a:cs typeface="+mn-cs"/>
              </a:rPr>
              <a:t>Connected </a:t>
            </a:r>
            <a:r>
              <a:rPr lang="en-US" sz="1200" kern="1200" dirty="0" smtClean="0">
                <a:solidFill>
                  <a:schemeClr val="tx1"/>
                </a:solidFill>
                <a:latin typeface="+mn-lt"/>
                <a:ea typeface="+mn-ea"/>
                <a:cs typeface="+mn-cs"/>
              </a:rPr>
              <a:t>by Nicholas Christakis and James Fowler, were also exceptionally successful (Image 1.15). </a:t>
            </a:r>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solidFill>
                  <a:prstClr val="black"/>
                </a:solidFill>
              </a:rPr>
              <a:pPr>
                <a:defRPr/>
              </a:pPr>
              <a:t>61</a:t>
            </a:fld>
            <a:endParaRPr lang="en-US">
              <a:solidFill>
                <a:prstClr val="black"/>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award-winning documentary, </a:t>
            </a:r>
            <a:r>
              <a:rPr lang="en-US" sz="1200" i="1" kern="1200" dirty="0" smtClean="0">
                <a:solidFill>
                  <a:schemeClr val="tx1"/>
                </a:solidFill>
                <a:latin typeface="+mn-lt"/>
                <a:ea typeface="+mn-ea"/>
                <a:cs typeface="+mn-cs"/>
              </a:rPr>
              <a:t>Connected</a:t>
            </a:r>
            <a:r>
              <a:rPr lang="en-US" sz="1200" kern="1200" dirty="0" smtClean="0">
                <a:solidFill>
                  <a:schemeClr val="tx1"/>
                </a:solidFill>
                <a:latin typeface="+mn-lt"/>
                <a:ea typeface="+mn-ea"/>
                <a:cs typeface="+mn-cs"/>
              </a:rPr>
              <a:t>, by Australian filmmaker </a:t>
            </a:r>
            <a:r>
              <a:rPr lang="en-US" sz="1200" kern="1200" dirty="0" err="1" smtClean="0">
                <a:solidFill>
                  <a:schemeClr val="tx1"/>
                </a:solidFill>
                <a:latin typeface="+mn-lt"/>
                <a:ea typeface="+mn-ea"/>
                <a:cs typeface="+mn-cs"/>
              </a:rPr>
              <a:t>Annamaria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Talas</a:t>
            </a:r>
            <a:r>
              <a:rPr lang="en-US" sz="1200" kern="1200" dirty="0" smtClean="0">
                <a:solidFill>
                  <a:schemeClr val="tx1"/>
                </a:solidFill>
                <a:latin typeface="+mn-lt"/>
                <a:ea typeface="+mn-ea"/>
                <a:cs typeface="+mn-cs"/>
              </a:rPr>
              <a:t>, has brought the field to our TV screen, being broadcasted all over the world and winning several prestigious prizes (Image 1.14).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Networks have inspired artists as well, leading to a wide range of network science research inspired art project, and even an annual symposium series that brings together, on a yearly basis, artists and scientists [32]. Fueled by successful movies like </a:t>
            </a:r>
            <a:r>
              <a:rPr lang="en-US" sz="1200" i="1" kern="1200" dirty="0" smtClean="0">
                <a:solidFill>
                  <a:schemeClr val="tx1"/>
                </a:solidFill>
                <a:latin typeface="+mn-lt"/>
                <a:ea typeface="+mn-ea"/>
                <a:cs typeface="+mn-cs"/>
              </a:rPr>
              <a:t>The Social Network</a:t>
            </a:r>
            <a:r>
              <a:rPr lang="en-US" sz="1200" kern="1200" dirty="0" smtClean="0">
                <a:solidFill>
                  <a:schemeClr val="tx1"/>
                </a:solidFill>
                <a:latin typeface="+mn-lt"/>
                <a:ea typeface="+mn-ea"/>
                <a:cs typeface="+mn-cs"/>
              </a:rPr>
              <a:t>, and a series of novels and short stories, from science fiction to novels exploiting the network paradigm, today networks have permeated popular culture.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Nowhere is the impact of network thinking more evident than in the scientific community. The most prominent scientific journals, from </a:t>
            </a:r>
            <a:r>
              <a:rPr lang="en-US" sz="1200" i="1" kern="1200" dirty="0" smtClean="0">
                <a:solidFill>
                  <a:schemeClr val="tx1"/>
                </a:solidFill>
                <a:latin typeface="+mn-lt"/>
                <a:ea typeface="+mn-ea"/>
                <a:cs typeface="+mn-cs"/>
              </a:rPr>
              <a:t>Nature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Science </a:t>
            </a:r>
            <a:r>
              <a:rPr lang="en-US" sz="1200" kern="1200" dirty="0" smtClean="0">
                <a:solidFill>
                  <a:schemeClr val="tx1"/>
                </a:solidFill>
                <a:latin typeface="+mn-lt"/>
                <a:ea typeface="+mn-ea"/>
                <a:cs typeface="+mn-cs"/>
              </a:rPr>
              <a:t>to </a:t>
            </a:r>
            <a:r>
              <a:rPr lang="en-US" sz="1200" i="1" kern="1200" dirty="0" smtClean="0">
                <a:solidFill>
                  <a:schemeClr val="tx1"/>
                </a:solidFill>
                <a:latin typeface="+mn-lt"/>
                <a:ea typeface="+mn-ea"/>
                <a:cs typeface="+mn-cs"/>
              </a:rPr>
              <a:t>Cell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PNAS</a:t>
            </a:r>
            <a:r>
              <a:rPr lang="en-US" sz="1200" kern="1200" dirty="0" smtClean="0">
                <a:solidFill>
                  <a:schemeClr val="tx1"/>
                </a:solidFill>
                <a:latin typeface="+mn-lt"/>
                <a:ea typeface="+mn-ea"/>
                <a:cs typeface="+mn-cs"/>
              </a:rPr>
              <a:t>, have devoted special issues, reviews, or editorials address- </a:t>
            </a:r>
            <a:r>
              <a:rPr lang="en-US" sz="1200" kern="1200" dirty="0" err="1" smtClean="0">
                <a:solidFill>
                  <a:schemeClr val="tx1"/>
                </a:solidFill>
                <a:latin typeface="+mn-lt"/>
                <a:ea typeface="+mn-ea"/>
                <a:cs typeface="+mn-cs"/>
              </a:rPr>
              <a:t>ing</a:t>
            </a:r>
            <a:r>
              <a:rPr lang="en-US" sz="1200" kern="1200" dirty="0" smtClean="0">
                <a:solidFill>
                  <a:schemeClr val="tx1"/>
                </a:solidFill>
                <a:latin typeface="+mn-lt"/>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sz="1200" kern="1200" dirty="0" err="1" smtClean="0">
                <a:solidFill>
                  <a:schemeClr val="tx1"/>
                </a:solidFill>
                <a:latin typeface="+mn-lt"/>
                <a:ea typeface="+mn-ea"/>
                <a:cs typeface="+mn-cs"/>
              </a:rPr>
              <a:t>sci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ence</a:t>
            </a:r>
            <a:r>
              <a:rPr lang="en-US" sz="1200" kern="1200" dirty="0" smtClean="0">
                <a:solidFill>
                  <a:schemeClr val="tx1"/>
                </a:solidFill>
                <a:latin typeface="+mn-lt"/>
                <a:ea typeface="+mn-ea"/>
                <a:cs typeface="+mn-cs"/>
              </a:rPr>
              <a:t>. A successful network science meeting series, called </a:t>
            </a:r>
            <a:r>
              <a:rPr lang="en-US" sz="1200" i="1" kern="1200" dirty="0" err="1" smtClean="0">
                <a:solidFill>
                  <a:schemeClr val="tx1"/>
                </a:solidFill>
                <a:latin typeface="+mn-lt"/>
                <a:ea typeface="+mn-ea"/>
                <a:cs typeface="+mn-cs"/>
              </a:rPr>
              <a:t>NetSci</a:t>
            </a:r>
            <a:r>
              <a:rPr lang="en-US" sz="1200" kern="1200" dirty="0" smtClean="0">
                <a:solidFill>
                  <a:schemeClr val="tx1"/>
                </a:solidFill>
                <a:latin typeface="+mn-lt"/>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63</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mn-lt"/>
                <a:ea typeface="+mn-ea"/>
                <a:cs typeface="+mn-cs"/>
              </a:rPr>
              <a:t>While the emergence of the scientific interest in networks was rather sudden, the enthusiasm for the field was responding to the emergence of a wider social awareness of the importance of networks. This is illustrated in Image 1.16, where we show the usage frequency of the words that represent two important scientific revolutions of the past two centuries: evolution, capturing the most common term to refer to Darwin’s theory of </a:t>
            </a:r>
            <a:r>
              <a:rPr lang="en-US" sz="1200" i="1" kern="1200" dirty="0" smtClean="0">
                <a:solidFill>
                  <a:schemeClr val="tx1"/>
                </a:solidFill>
                <a:latin typeface="+mn-lt"/>
                <a:ea typeface="+mn-ea"/>
                <a:cs typeface="+mn-cs"/>
              </a:rPr>
              <a:t>evolution</a:t>
            </a:r>
            <a:r>
              <a:rPr lang="en-US" sz="1200" kern="1200" dirty="0" smtClean="0">
                <a:solidFill>
                  <a:schemeClr val="tx1"/>
                </a:solidFill>
                <a:latin typeface="+mn-lt"/>
                <a:ea typeface="+mn-ea"/>
                <a:cs typeface="+mn-cs"/>
              </a:rPr>
              <a:t>, and </a:t>
            </a:r>
            <a:r>
              <a:rPr lang="en-US" sz="1200" i="1" kern="1200" dirty="0" smtClean="0">
                <a:solidFill>
                  <a:schemeClr val="tx1"/>
                </a:solidFill>
                <a:latin typeface="+mn-lt"/>
                <a:ea typeface="+mn-ea"/>
                <a:cs typeface="+mn-cs"/>
              </a:rPr>
              <a:t>quantum</a:t>
            </a:r>
            <a:r>
              <a:rPr lang="en-US" sz="1200" kern="1200" dirty="0" smtClean="0">
                <a:solidFill>
                  <a:schemeClr val="tx1"/>
                </a:solidFill>
                <a:latin typeface="+mn-lt"/>
                <a:ea typeface="+mn-ea"/>
                <a:cs typeface="+mn-cs"/>
              </a:rPr>
              <a:t>, the most frequently used term when one refers to </a:t>
            </a:r>
            <a:r>
              <a:rPr lang="en-US" sz="1200" i="1" kern="1200" dirty="0" smtClean="0">
                <a:solidFill>
                  <a:schemeClr val="tx1"/>
                </a:solidFill>
                <a:latin typeface="+mn-lt"/>
                <a:ea typeface="+mn-ea"/>
                <a:cs typeface="+mn-cs"/>
              </a:rPr>
              <a:t>quantum </a:t>
            </a:r>
            <a:r>
              <a:rPr lang="en-US" sz="1200" kern="1200" dirty="0" smtClean="0">
                <a:solidFill>
                  <a:schemeClr val="tx1"/>
                </a:solidFill>
                <a:latin typeface="+mn-lt"/>
                <a:ea typeface="+mn-ea"/>
                <a:cs typeface="+mn-cs"/>
              </a:rPr>
              <a:t>mechanics. The use of evolution increases only after the 1859 publication of Darwin’s </a:t>
            </a:r>
            <a:r>
              <a:rPr lang="en-US" sz="1200" i="1" kern="1200" dirty="0" smtClean="0">
                <a:solidFill>
                  <a:schemeClr val="tx1"/>
                </a:solidFill>
                <a:latin typeface="+mn-lt"/>
                <a:ea typeface="+mn-ea"/>
                <a:cs typeface="+mn-cs"/>
              </a:rPr>
              <a:t>On the Origins of Species</a:t>
            </a:r>
            <a:r>
              <a:rPr lang="en-US" sz="1200" kern="1200" dirty="0" smtClean="0">
                <a:solidFill>
                  <a:schemeClr val="tx1"/>
                </a:solidFill>
                <a:latin typeface="+mn-lt"/>
                <a:ea typeface="+mn-ea"/>
                <a:cs typeface="+mn-cs"/>
              </a:rPr>
              <a:t>. The word </a:t>
            </a:r>
            <a:r>
              <a:rPr lang="en-US" sz="1200" i="1" kern="1200" dirty="0" smtClean="0">
                <a:solidFill>
                  <a:schemeClr val="tx1"/>
                </a:solidFill>
                <a:latin typeface="+mn-lt"/>
                <a:ea typeface="+mn-ea"/>
                <a:cs typeface="+mn-cs"/>
              </a:rPr>
              <a:t>quantum</a:t>
            </a:r>
            <a:r>
              <a:rPr lang="en-US" sz="1200" kern="1200" dirty="0" smtClean="0">
                <a:solidFill>
                  <a:schemeClr val="tx1"/>
                </a:solidFill>
                <a:latin typeface="+mn-lt"/>
                <a:ea typeface="+mn-ea"/>
                <a:cs typeface="+mn-cs"/>
              </a:rPr>
              <a:t>, first used in 1902, is virtually absent until the 1920s, when quantum mechanics gains prominence. The use of the word network has increased dramatically following the 1980s. While the word has many uses (as do evolution and </a:t>
            </a:r>
            <a:r>
              <a:rPr lang="en-US" sz="1200" i="1" kern="1200" dirty="0" smtClean="0">
                <a:solidFill>
                  <a:schemeClr val="tx1"/>
                </a:solidFill>
                <a:latin typeface="+mn-lt"/>
                <a:ea typeface="+mn-ea"/>
                <a:cs typeface="+mn-cs"/>
              </a:rPr>
              <a:t>quantum</a:t>
            </a:r>
            <a:r>
              <a:rPr lang="en-US" sz="1200" kern="1200" dirty="0" smtClean="0">
                <a:solidFill>
                  <a:schemeClr val="tx1"/>
                </a:solidFill>
                <a:latin typeface="+mn-lt"/>
                <a:ea typeface="+mn-ea"/>
                <a:cs typeface="+mn-cs"/>
              </a:rPr>
              <a:t>), its dramatic rise captures the extraordinary awareness of networks in the society at large. Indeed, evolution and quantum mechanics are just as important as core scientific fields, as they are as enabling platforms: the current revolution in genetics is built on evolutionary theory, and quantum mechanics offers a platform for a wide range of advances in contemporary science, from chemistry to wireless communications. In a similar fashion, network science is an enabling science, offering new tools and perspective for a wide range of scientific fields from social networking to drug design. Given the wide importance and impact of networks, we need to develop the tools to study and quantify them. The rest of this book is devoted to this worthy subject. </a:t>
            </a:r>
            <a:endParaRPr lang="en-US" dirty="0" smtClean="0"/>
          </a:p>
          <a:p>
            <a:r>
              <a:rPr lang="en-US" sz="1200" b="1" kern="1200" dirty="0" smtClean="0">
                <a:solidFill>
                  <a:schemeClr val="tx1"/>
                </a:solidFill>
                <a:latin typeface="+mn-lt"/>
                <a:ea typeface="+mn-ea"/>
                <a:cs typeface="+mn-cs"/>
              </a:rPr>
              <a:t>Image 1.16 </a:t>
            </a:r>
            <a:endParaRPr lang="en-US" dirty="0" smtClean="0"/>
          </a:p>
          <a:p>
            <a:r>
              <a:rPr lang="en-US" sz="1200" b="1" kern="1200" dirty="0" smtClean="0">
                <a:solidFill>
                  <a:schemeClr val="tx1"/>
                </a:solidFill>
                <a:latin typeface="+mn-lt"/>
                <a:ea typeface="+mn-ea"/>
                <a:cs typeface="+mn-cs"/>
              </a:rPr>
              <a:t>The rise of networks. </a:t>
            </a:r>
            <a:endParaRPr lang="en-US" dirty="0" smtClean="0"/>
          </a:p>
          <a:p>
            <a:r>
              <a:rPr lang="en-US" sz="1200" kern="1200" dirty="0" smtClean="0">
                <a:solidFill>
                  <a:schemeClr val="tx1"/>
                </a:solidFill>
                <a:latin typeface="+mn-lt"/>
                <a:ea typeface="+mn-ea"/>
                <a:cs typeface="+mn-cs"/>
              </a:rPr>
              <a:t>The frequency of the use of the words </a:t>
            </a:r>
            <a:r>
              <a:rPr lang="en-US" sz="1200" i="1" kern="1200" dirty="0" smtClean="0">
                <a:solidFill>
                  <a:schemeClr val="tx1"/>
                </a:solidFill>
                <a:latin typeface="+mn-lt"/>
                <a:ea typeface="+mn-ea"/>
                <a:cs typeface="+mn-cs"/>
              </a:rPr>
              <a:t>evolution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quantum </a:t>
            </a:r>
            <a:r>
              <a:rPr lang="en-US" sz="1200" kern="1200" dirty="0" smtClean="0">
                <a:solidFill>
                  <a:schemeClr val="tx1"/>
                </a:solidFill>
                <a:latin typeface="+mn-lt"/>
                <a:ea typeface="+mn-ea"/>
                <a:cs typeface="+mn-cs"/>
              </a:rPr>
              <a:t>represents the major scientific advances of the 19th and 20th century, namely Dar- win’s theory of evolution and quantum mechanics. The plot indicates the exploding awareness of networks in the last decades of the 20th century, preparing a fertile ground for the emergence of network science. The plots were generated by using the </a:t>
            </a:r>
            <a:r>
              <a:rPr lang="en-US" sz="1200" kern="1200" dirty="0" err="1" smtClean="0">
                <a:solidFill>
                  <a:schemeClr val="tx1"/>
                </a:solidFill>
                <a:latin typeface="+mn-lt"/>
                <a:ea typeface="+mn-ea"/>
                <a:cs typeface="+mn-cs"/>
              </a:rPr>
              <a:t>ngram</a:t>
            </a:r>
            <a:r>
              <a:rPr lang="en-US" sz="1200" kern="1200" dirty="0" smtClean="0">
                <a:solidFill>
                  <a:schemeClr val="tx1"/>
                </a:solidFill>
                <a:latin typeface="+mn-lt"/>
                <a:ea typeface="+mn-ea"/>
                <a:cs typeface="+mn-cs"/>
              </a:rPr>
              <a:t> platform of Google: http://books. </a:t>
            </a:r>
            <a:r>
              <a:rPr lang="en-US" sz="1200" kern="1200" dirty="0" err="1" smtClean="0">
                <a:solidFill>
                  <a:schemeClr val="tx1"/>
                </a:solidFill>
                <a:latin typeface="+mn-lt"/>
                <a:ea typeface="+mn-ea"/>
                <a:cs typeface="+mn-cs"/>
              </a:rPr>
              <a:t>google.com/ngrams</a:t>
            </a:r>
            <a:r>
              <a:rPr lang="en-US" sz="1200" kern="1200" dirty="0" smtClean="0">
                <a:solidFill>
                  <a:schemeClr val="tx1"/>
                </a:solidFill>
                <a:latin typeface="+mn-lt"/>
                <a:ea typeface="+mn-ea"/>
                <a:cs typeface="+mn-cs"/>
              </a:rPr>
              <a:t>. </a:t>
            </a:r>
            <a:endParaRPr lang="en-US" dirty="0" smtClean="0"/>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pPr>
                <a:defRPr/>
              </a:pPr>
              <a:t>64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fontScale="92500" lnSpcReduction="10000"/>
          </a:bodyPr>
          <a:lstStyle/>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FF8539A6-53A6-4A2B-B231-7FD89F38B5B1}" type="slidenum">
              <a:rPr lang="en-US" smtClean="0"/>
              <a:pPr>
                <a:defRPr/>
              </a:pPr>
              <a:t>65</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Nowhere is the impact of network thinking more evident than in the scientific community. The most prominent scientific journals, from </a:t>
            </a:r>
            <a:r>
              <a:rPr lang="en-US" sz="1200" i="1" kern="1200" dirty="0" smtClean="0">
                <a:solidFill>
                  <a:schemeClr val="tx1"/>
                </a:solidFill>
                <a:latin typeface="+mn-lt"/>
                <a:ea typeface="+mn-ea"/>
                <a:cs typeface="+mn-cs"/>
              </a:rPr>
              <a:t>Nature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Science </a:t>
            </a:r>
            <a:r>
              <a:rPr lang="en-US" sz="1200" kern="1200" dirty="0" smtClean="0">
                <a:solidFill>
                  <a:schemeClr val="tx1"/>
                </a:solidFill>
                <a:latin typeface="+mn-lt"/>
                <a:ea typeface="+mn-ea"/>
                <a:cs typeface="+mn-cs"/>
              </a:rPr>
              <a:t>to </a:t>
            </a:r>
            <a:r>
              <a:rPr lang="en-US" sz="1200" i="1" kern="1200" dirty="0" smtClean="0">
                <a:solidFill>
                  <a:schemeClr val="tx1"/>
                </a:solidFill>
                <a:latin typeface="+mn-lt"/>
                <a:ea typeface="+mn-ea"/>
                <a:cs typeface="+mn-cs"/>
              </a:rPr>
              <a:t>Cell </a:t>
            </a:r>
            <a:r>
              <a:rPr lang="en-US" sz="1200" kern="1200" dirty="0" smtClean="0">
                <a:solidFill>
                  <a:schemeClr val="tx1"/>
                </a:solidFill>
                <a:latin typeface="+mn-lt"/>
                <a:ea typeface="+mn-ea"/>
                <a:cs typeface="+mn-cs"/>
              </a:rPr>
              <a:t>and </a:t>
            </a:r>
            <a:r>
              <a:rPr lang="en-US" sz="1200" i="1" kern="1200" dirty="0" smtClean="0">
                <a:solidFill>
                  <a:schemeClr val="tx1"/>
                </a:solidFill>
                <a:latin typeface="+mn-lt"/>
                <a:ea typeface="+mn-ea"/>
                <a:cs typeface="+mn-cs"/>
              </a:rPr>
              <a:t>PNAS</a:t>
            </a:r>
            <a:r>
              <a:rPr lang="en-US" sz="1200" kern="1200" dirty="0" smtClean="0">
                <a:solidFill>
                  <a:schemeClr val="tx1"/>
                </a:solidFill>
                <a:latin typeface="+mn-lt"/>
                <a:ea typeface="+mn-ea"/>
                <a:cs typeface="+mn-cs"/>
              </a:rPr>
              <a:t>, have devoted special issues, reviews, or editorials address- </a:t>
            </a:r>
            <a:r>
              <a:rPr lang="en-US" sz="1200" kern="1200" dirty="0" err="1" smtClean="0">
                <a:solidFill>
                  <a:schemeClr val="tx1"/>
                </a:solidFill>
                <a:latin typeface="+mn-lt"/>
                <a:ea typeface="+mn-ea"/>
                <a:cs typeface="+mn-cs"/>
              </a:rPr>
              <a:t>ing</a:t>
            </a:r>
            <a:r>
              <a:rPr lang="en-US" sz="1200" kern="1200" dirty="0" smtClean="0">
                <a:solidFill>
                  <a:schemeClr val="tx1"/>
                </a:solidFill>
                <a:latin typeface="+mn-lt"/>
                <a:ea typeface="+mn-ea"/>
                <a:cs typeface="+mn-cs"/>
              </a:rPr>
              <a:t> the impact of networks on various topics from biology to social sciences. During the past decade, each year several dozen international conferences, workshops, summer and winter schools have focused exclusively on network </a:t>
            </a:r>
            <a:r>
              <a:rPr lang="en-US" sz="1200" kern="1200" dirty="0" err="1" smtClean="0">
                <a:solidFill>
                  <a:schemeClr val="tx1"/>
                </a:solidFill>
                <a:latin typeface="+mn-lt"/>
                <a:ea typeface="+mn-ea"/>
                <a:cs typeface="+mn-cs"/>
              </a:rPr>
              <a:t>sci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ence</a:t>
            </a:r>
            <a:r>
              <a:rPr lang="en-US" sz="1200" kern="1200" dirty="0" smtClean="0">
                <a:solidFill>
                  <a:schemeClr val="tx1"/>
                </a:solidFill>
                <a:latin typeface="+mn-lt"/>
                <a:ea typeface="+mn-ea"/>
                <a:cs typeface="+mn-cs"/>
              </a:rPr>
              <a:t>. A successful network science meeting series, called </a:t>
            </a:r>
            <a:r>
              <a:rPr lang="en-US" sz="1200" i="1" kern="1200" dirty="0" err="1" smtClean="0">
                <a:solidFill>
                  <a:schemeClr val="tx1"/>
                </a:solidFill>
                <a:latin typeface="+mn-lt"/>
                <a:ea typeface="+mn-ea"/>
                <a:cs typeface="+mn-cs"/>
              </a:rPr>
              <a:t>NetSci</a:t>
            </a:r>
            <a:r>
              <a:rPr lang="en-US" sz="1200" kern="1200" dirty="0" smtClean="0">
                <a:solidFill>
                  <a:schemeClr val="tx1"/>
                </a:solidFill>
                <a:latin typeface="+mn-lt"/>
                <a:ea typeface="+mn-ea"/>
                <a:cs typeface="+mn-cs"/>
              </a:rPr>
              <a:t>, attracts the field’s practitioners since 2005. Several general-interest books, making the bestseller lists in many countries, have brought network science to the public. Most major universities offer network science courses, attracting a diverse student body. </a:t>
            </a:r>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66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The Northeast blackout illustrates an important theme of this class:  we must understand how network structure affects the robustness of a complex system. We will therefore develop the quantitative tools to assess the interplay between network structure and the dynamical processes on the networks, and their impact on failures.  As chaotic as such a failure may seem, we will learn that in reality it follows rather reproducible laws, that can be quantified and even predicted using the tools of network science.</a:t>
            </a:r>
          </a:p>
          <a:p>
            <a:endParaRPr lang="en-US" dirty="0" smtClean="0"/>
          </a:p>
          <a:p>
            <a:r>
              <a:rPr lang="en-US" dirty="0" smtClean="0"/>
              <a:t>http://colli239.fts.educ.msu.edu/2003/08/15/us-and-canadian-cities-left-in-dark-august-2009/</a:t>
            </a:r>
          </a:p>
          <a:p>
            <a:endParaRPr lang="en-US" dirty="0" smtClean="0"/>
          </a:p>
        </p:txBody>
      </p:sp>
      <p:sp>
        <p:nvSpPr>
          <p:cNvPr id="4" name="Slide Number Placeholder 3"/>
          <p:cNvSpPr>
            <a:spLocks noGrp="1"/>
          </p:cNvSpPr>
          <p:nvPr>
            <p:ph type="sldNum" sz="quarter" idx="10"/>
          </p:nvPr>
        </p:nvSpPr>
        <p:spPr/>
        <p:txBody>
          <a:bodyPr/>
          <a:lstStyle/>
          <a:p>
            <a:fld id="{B052619D-DD23-404E-8C9A-479CEC79728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noTextEdit="1"/>
          </p:cNvSpPr>
          <p:nvPr>
            <p:ph type="sldImg"/>
          </p:nvPr>
        </p:nvSpPr>
        <p:spPr>
          <a:xfrm>
            <a:off x="685800" y="685800"/>
            <a:ext cx="5486400" cy="3429000"/>
          </a:xfrm>
          <a:ln/>
        </p:spPr>
      </p:sp>
      <p:sp>
        <p:nvSpPr>
          <p:cNvPr id="209923" name="Rectangle 3"/>
          <p:cNvSpPr>
            <a:spLocks noGrp="1" noChangeArrowheads="1"/>
          </p:cNvSpPr>
          <p:nvPr>
            <p:ph type="body" idx="1"/>
          </p:nvPr>
        </p:nvSpPr>
        <p:spPr>
          <a:noFill/>
          <a:ln/>
        </p:spPr>
        <p:txBody>
          <a:bodyPr/>
          <a:lstStyle/>
          <a:p>
            <a:pPr eaLnBrk="1" hangingPunct="1"/>
            <a:endParaRPr lang="en-US" dirty="0">
              <a:latin typeface="Optima" pitchFamily="-8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smtClean="0">
                <a:solidFill>
                  <a:srgbClr val="FF0000"/>
                </a:solidFill>
              </a:rPr>
              <a:t>Show briefly how the website works</a:t>
            </a:r>
            <a:endParaRPr lang="en-US" sz="3200" dirty="0">
              <a:solidFill>
                <a:srgbClr val="FF0000"/>
              </a:solidFill>
            </a:endParaRPr>
          </a:p>
        </p:txBody>
      </p:sp>
      <p:sp>
        <p:nvSpPr>
          <p:cNvPr id="4" name="Slide Number Placeholder 3"/>
          <p:cNvSpPr>
            <a:spLocks noGrp="1"/>
          </p:cNvSpPr>
          <p:nvPr>
            <p:ph type="sldNum" sz="quarter" idx="10"/>
          </p:nvPr>
        </p:nvSpPr>
        <p:spPr/>
        <p:txBody>
          <a:bodyPr/>
          <a:lstStyle/>
          <a:p>
            <a:fld id="{11DD1123-3FA7-DD40-8A86-0FD69796216A}" type="slidenum">
              <a:rPr lang="en-US" smtClean="0"/>
              <a:t>73</a:t>
            </a:fld>
            <a:endParaRPr lang="en-US"/>
          </a:p>
        </p:txBody>
      </p:sp>
    </p:spTree>
    <p:extLst>
      <p:ext uri="{BB962C8B-B14F-4D97-AF65-F5344CB8AC3E}">
        <p14:creationId xmlns:p14="http://schemas.microsoft.com/office/powerpoint/2010/main" val="14648376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A483D864-894D-EB4C-944A-B8641BE2D5FE}" type="slidenum">
              <a:rPr lang="en-US"/>
              <a:pPr/>
              <a:t>76</a:t>
            </a:fld>
            <a:endParaRPr lang="en-US"/>
          </a:p>
        </p:txBody>
      </p:sp>
      <p:sp>
        <p:nvSpPr>
          <p:cNvPr id="8193" name="Text Box 1"/>
          <p:cNvSpPr txBox="1">
            <a:spLocks noGrp="1" noRot="1" noChangeAspect="1" noChangeArrowheads="1"/>
          </p:cNvSpPr>
          <p:nvPr>
            <p:ph type="sldImg"/>
          </p:nvPr>
        </p:nvSpPr>
        <p:spPr bwMode="auto">
          <a:xfrm>
            <a:off x="687388" y="695325"/>
            <a:ext cx="5481637" cy="3427413"/>
          </a:xfrm>
          <a:prstGeom prst="rect">
            <a:avLst/>
          </a:prstGeom>
          <a:solidFill>
            <a:srgbClr val="FFFFFF"/>
          </a:solidFill>
          <a:ln>
            <a:solidFill>
              <a:srgbClr val="000000"/>
            </a:solidFill>
            <a:miter lim="800000"/>
            <a:headEnd/>
            <a:tailEnd/>
          </a:ln>
        </p:spPr>
      </p:sp>
      <p:sp>
        <p:nvSpPr>
          <p:cNvPr id="8194" name="Text Box 2"/>
          <p:cNvSpPr txBox="1">
            <a:spLocks noGrp="1" noChangeArrowheads="1"/>
          </p:cNvSpPr>
          <p:nvPr>
            <p:ph type="body" idx="1"/>
          </p:nvPr>
        </p:nvSpPr>
        <p:spPr bwMode="auto">
          <a:xfrm>
            <a:off x="685512" y="4343231"/>
            <a:ext cx="5482656" cy="4111066"/>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78</a:t>
            </a:fld>
            <a:endParaRPr lang="en-US"/>
          </a:p>
        </p:txBody>
      </p:sp>
    </p:spTree>
    <p:extLst>
      <p:ext uri="{BB962C8B-B14F-4D97-AF65-F5344CB8AC3E}">
        <p14:creationId xmlns:p14="http://schemas.microsoft.com/office/powerpoint/2010/main" val="28672902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82</a:t>
            </a:fld>
            <a:endParaRPr lang="en-US"/>
          </a:p>
        </p:txBody>
      </p:sp>
    </p:spTree>
    <p:extLst>
      <p:ext uri="{BB962C8B-B14F-4D97-AF65-F5344CB8AC3E}">
        <p14:creationId xmlns:p14="http://schemas.microsoft.com/office/powerpoint/2010/main" val="40376788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DD1123-3FA7-DD40-8A86-0FD69796216A}" type="slidenum">
              <a:rPr lang="en-US" smtClean="0"/>
              <a:t>83</a:t>
            </a:fld>
            <a:endParaRPr lang="en-US"/>
          </a:p>
        </p:txBody>
      </p:sp>
    </p:spTree>
    <p:extLst>
      <p:ext uri="{BB962C8B-B14F-4D97-AF65-F5344CB8AC3E}">
        <p14:creationId xmlns:p14="http://schemas.microsoft.com/office/powerpoint/2010/main" val="330255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977AFF97-5954-3E48-815A-3B360AC7836B}" type="slidenum">
              <a:rPr lang="en-US"/>
              <a:pPr/>
              <a:t>84</a:t>
            </a:fld>
            <a:endParaRPr lang="en-US"/>
          </a:p>
        </p:txBody>
      </p:sp>
      <p:sp>
        <p:nvSpPr>
          <p:cNvPr id="6145" name="Text Box 1"/>
          <p:cNvSpPr txBox="1">
            <a:spLocks noGrp="1" noRot="1" noChangeAspect="1" noChangeArrowheads="1"/>
          </p:cNvSpPr>
          <p:nvPr>
            <p:ph type="sldImg"/>
          </p:nvPr>
        </p:nvSpPr>
        <p:spPr bwMode="auto">
          <a:xfrm>
            <a:off x="687388" y="695325"/>
            <a:ext cx="5481637" cy="3427413"/>
          </a:xfrm>
          <a:prstGeom prst="rect">
            <a:avLst/>
          </a:prstGeom>
          <a:solidFill>
            <a:srgbClr val="FFFFFF"/>
          </a:solidFill>
          <a:ln>
            <a:solidFill>
              <a:srgbClr val="000000"/>
            </a:solidFill>
            <a:miter lim="800000"/>
            <a:headEnd/>
            <a:tailEnd/>
          </a:ln>
        </p:spPr>
      </p:sp>
      <p:sp>
        <p:nvSpPr>
          <p:cNvPr id="6146" name="Text Box 2"/>
          <p:cNvSpPr txBox="1">
            <a:spLocks noGrp="1" noChangeArrowheads="1"/>
          </p:cNvSpPr>
          <p:nvPr>
            <p:ph type="body" idx="1"/>
          </p:nvPr>
        </p:nvSpPr>
        <p:spPr bwMode="auto">
          <a:xfrm>
            <a:off x="685512" y="4343231"/>
            <a:ext cx="5482656" cy="4111066"/>
          </a:xfrm>
          <a:prstGeom prst="rect">
            <a:avLst/>
          </a:prstGeom>
          <a:noFill/>
          <a:ln>
            <a:round/>
            <a:headEnd/>
            <a:tailEnd/>
          </a:ln>
        </p:spPr>
        <p:txBody>
          <a:bodyPr wrap="none" anchor="ctr">
            <a:prstTxWarp prst="textNoShape">
              <a:avLst/>
            </a:prstTxWarp>
          </a:bodyPr>
          <a:lstStyle/>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9"/>
          <p:cNvSpPr>
            <a:spLocks noGrp="1" noChangeArrowheads="1"/>
          </p:cNvSpPr>
          <p:nvPr>
            <p:ph type="sldNum"/>
          </p:nvPr>
        </p:nvSpPr>
        <p:spPr>
          <a:ln/>
        </p:spPr>
        <p:txBody>
          <a:bodyPr/>
          <a:lstStyle/>
          <a:p>
            <a:fld id="{3B1109E2-2B2B-9441-84A4-FC6F55C4F089}" type="slidenum">
              <a:rPr lang="en-US"/>
              <a:pPr/>
              <a:t>85</a:t>
            </a:fld>
            <a:endParaRPr lang="en-US"/>
          </a:p>
        </p:txBody>
      </p:sp>
      <p:sp>
        <p:nvSpPr>
          <p:cNvPr id="7169" name="Text Box 1"/>
          <p:cNvSpPr txBox="1">
            <a:spLocks noGrp="1" noRot="1" noChangeAspect="1" noChangeArrowheads="1"/>
          </p:cNvSpPr>
          <p:nvPr>
            <p:ph type="sldImg"/>
          </p:nvPr>
        </p:nvSpPr>
        <p:spPr bwMode="auto">
          <a:xfrm>
            <a:off x="687388" y="695325"/>
            <a:ext cx="5481637" cy="3427413"/>
          </a:xfrm>
          <a:prstGeom prst="rect">
            <a:avLst/>
          </a:prstGeom>
          <a:solidFill>
            <a:srgbClr val="FFFFFF"/>
          </a:solidFill>
          <a:ln>
            <a:solidFill>
              <a:srgbClr val="000000"/>
            </a:solidFill>
            <a:miter lim="800000"/>
            <a:headEnd/>
            <a:tailEnd/>
          </a:ln>
        </p:spPr>
      </p:sp>
      <p:sp>
        <p:nvSpPr>
          <p:cNvPr id="7170" name="Text Box 2"/>
          <p:cNvSpPr txBox="1">
            <a:spLocks noGrp="1" noChangeArrowheads="1"/>
          </p:cNvSpPr>
          <p:nvPr>
            <p:ph type="body" idx="1"/>
          </p:nvPr>
        </p:nvSpPr>
        <p:spPr bwMode="auto">
          <a:xfrm>
            <a:off x="685512" y="4343231"/>
            <a:ext cx="5482656" cy="4111066"/>
          </a:xfrm>
          <a:prstGeom prst="rect">
            <a:avLst/>
          </a:prstGeom>
          <a:noFill/>
          <a:ln>
            <a:round/>
            <a:headEnd/>
            <a:tailEnd/>
          </a:ln>
        </p:spPr>
        <p:txBody>
          <a:bodyPr wrap="none" anchor="ct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solidFill>
                  <a:prstClr val="black"/>
                </a:solidFill>
              </a:rPr>
              <a:pPr>
                <a:defRPr/>
              </a:pPr>
              <a:t>86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are surrounded by systems that are hopelessly complicated, from the society, whose seamless functioning requires cooperation between billions of individuals, to communications infrastructures that integrate billions of cell phones with computers and satellites. Our ability to reason and comprehend the world around us is guaranteed by the coherent activity of billions of neurons in our brain. Our very existence is rooted in seamless interactions between thousands of genes and metabolites with- in our cells. These systems are collectively called complex systems. Given the important role they play in our life, in science and economy, the understanding, mathematical description, prediction, and eventually the control of such complex systems is one of the major intellectual and scientific challenges of the 21</a:t>
            </a:r>
            <a:r>
              <a:rPr lang="en-US" sz="1200" i="1" kern="1200" dirty="0" smtClean="0">
                <a:solidFill>
                  <a:schemeClr val="tx1"/>
                </a:solidFill>
                <a:latin typeface="+mn-lt"/>
                <a:ea typeface="+mn-ea"/>
                <a:cs typeface="+mn-cs"/>
              </a:rPr>
              <a:t>st </a:t>
            </a:r>
            <a:r>
              <a:rPr lang="en-US" sz="1200" kern="1200" dirty="0" smtClean="0">
                <a:solidFill>
                  <a:schemeClr val="tx1"/>
                </a:solidFill>
                <a:latin typeface="+mn-lt"/>
                <a:ea typeface="+mn-ea"/>
                <a:cs typeface="+mn-cs"/>
              </a:rPr>
              <a:t>century.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emergence of network theory, at the dawn of the 21st century is a vivid demonstration that science can live up to this challenge. Indeed, </a:t>
            </a:r>
            <a:r>
              <a:rPr lang="en-US" sz="1200" i="1" kern="1200" dirty="0" smtClean="0">
                <a:solidFill>
                  <a:schemeClr val="tx1"/>
                </a:solidFill>
                <a:latin typeface="+mn-lt"/>
                <a:ea typeface="+mn-ea"/>
                <a:cs typeface="+mn-cs"/>
              </a:rPr>
              <a:t>behind each complex system, there is an intricate network that encodes the interactions between the system’s components</a:t>
            </a:r>
            <a:r>
              <a:rPr lang="en-US" sz="1200" kern="1200" dirty="0" smtClean="0">
                <a:solidFill>
                  <a:schemeClr val="tx1"/>
                </a:solidFill>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sum of all professional, friendship, and family ties is the fabric of the society.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wiring diagram capturing the connections between neural cells holds the key to our understanding of brain functions.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052619D-DD23-404E-8C9A-479CEC797285}"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C28A91-2D17-0E49-BF7C-6C8FD0709894}" type="datetimeFigureOut">
              <a:rPr lang="en-US" smtClean="0"/>
              <a:pPr/>
              <a:t>12/08/15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C28A91-2D17-0E49-BF7C-6C8FD0709894}" type="datetimeFigureOut">
              <a:rPr lang="en-US" smtClean="0"/>
              <a:pPr/>
              <a:t>12/08/15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C28A91-2D17-0E49-BF7C-6C8FD0709894}" type="datetimeFigureOut">
              <a:rPr lang="en-US" smtClean="0"/>
              <a:pPr/>
              <a:t>12/08/15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28024"/>
            <a:ext cx="8222400" cy="94930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0" y="5206146"/>
            <a:ext cx="2124000" cy="388841"/>
          </a:xfrm>
        </p:spPr>
        <p:txBody>
          <a:bodyPr/>
          <a:lstStyle>
            <a:lvl1pPr>
              <a:defRPr/>
            </a:lvl1pPr>
          </a:lstStyle>
          <a:p>
            <a:endParaRPr lang="en-US"/>
          </a:p>
        </p:txBody>
      </p:sp>
      <p:sp>
        <p:nvSpPr>
          <p:cNvPr id="4" name="Footer Placeholder 3"/>
          <p:cNvSpPr>
            <a:spLocks noGrp="1"/>
          </p:cNvSpPr>
          <p:nvPr>
            <p:ph type="ftr" idx="11"/>
          </p:nvPr>
        </p:nvSpPr>
        <p:spPr>
          <a:xfrm>
            <a:off x="3127680" y="5206146"/>
            <a:ext cx="2892960" cy="388841"/>
          </a:xfrm>
        </p:spPr>
        <p:txBody>
          <a:bodyPr/>
          <a:lstStyle>
            <a:lvl1pPr>
              <a:defRPr/>
            </a:lvl1pPr>
          </a:lstStyle>
          <a:p>
            <a:endParaRPr lang="en-US"/>
          </a:p>
        </p:txBody>
      </p:sp>
      <p:sp>
        <p:nvSpPr>
          <p:cNvPr id="5" name="Slide Number Placeholder 4"/>
          <p:cNvSpPr>
            <a:spLocks noGrp="1"/>
          </p:cNvSpPr>
          <p:nvPr>
            <p:ph type="sldNum" idx="12"/>
          </p:nvPr>
        </p:nvSpPr>
        <p:spPr>
          <a:xfrm>
            <a:off x="6556320" y="5206146"/>
            <a:ext cx="2124000" cy="388841"/>
          </a:xfrm>
        </p:spPr>
        <p:txBody>
          <a:bodyPr/>
          <a:lstStyle>
            <a:lvl1pPr>
              <a:defRPr smtClean="0"/>
            </a:lvl1pPr>
          </a:lstStyle>
          <a:p>
            <a:fld id="{FA21C919-56F2-4D4A-BC00-4F155ADB3876}"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EA06E25-BE4C-6743-B6A2-14177777DA4F}" type="datetimeFigureOut">
              <a:rPr lang="en-US"/>
              <a:pPr/>
              <a:t>12/08/15</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4F49CFA-FA15-3C43-BB8A-ADB79219E5B3}"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BBF3D4F7-ED54-6D4D-9081-0008C5284603}"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C28A91-2D17-0E49-BF7C-6C8FD0709894}" type="datetimeFigureOut">
              <a:rPr lang="en-US" smtClean="0"/>
              <a:pPr/>
              <a:t>12/08/15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C28A91-2D17-0E49-BF7C-6C8FD0709894}" type="datetimeFigureOut">
              <a:rPr lang="en-US" smtClean="0"/>
              <a:pPr/>
              <a:t>12/08/15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C28A91-2D17-0E49-BF7C-6C8FD0709894}" type="datetimeFigureOut">
              <a:rPr lang="en-US" smtClean="0"/>
              <a:pPr/>
              <a:t>12/08/15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C28A91-2D17-0E49-BF7C-6C8FD0709894}" type="datetimeFigureOut">
              <a:rPr lang="en-US" smtClean="0"/>
              <a:pPr/>
              <a:t>12/08/15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C28A91-2D17-0E49-BF7C-6C8FD0709894}" type="datetimeFigureOut">
              <a:rPr lang="en-US" smtClean="0"/>
              <a:pPr/>
              <a:t>12/08/15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C28A91-2D17-0E49-BF7C-6C8FD0709894}" type="datetimeFigureOut">
              <a:rPr lang="en-US" smtClean="0"/>
              <a:pPr/>
              <a:t>12/08/15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C28A91-2D17-0E49-BF7C-6C8FD0709894}" type="datetimeFigureOut">
              <a:rPr lang="en-US" smtClean="0"/>
              <a:pPr/>
              <a:t>12/08/15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C28A91-2D17-0E49-BF7C-6C8FD0709894}" type="datetimeFigureOut">
              <a:rPr lang="en-US" smtClean="0"/>
              <a:pPr/>
              <a:t>12/08/15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C28A91-2D17-0E49-BF7C-6C8FD0709894}" type="datetimeFigureOut">
              <a:rPr lang="en-US" smtClean="0"/>
              <a:pPr/>
              <a:t>12/08/15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3B6938-699C-734A-AADA-439B90F52D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A3C28A91-2D17-0E49-BF7C-6C8FD0709894}" type="datetimeFigureOut">
              <a:rPr lang="en-US" smtClean="0"/>
              <a:pPr/>
              <a:t>12/08/15</a:t>
            </a:fld>
            <a:endParaRPr lang="en-US"/>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43B6938-699C-734A-AADA-439B90F52D3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bwMode="auto">
          <a:xfrm>
            <a:off x="685800" y="508000"/>
            <a:ext cx="77724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6323" name="Rectangle 3"/>
          <p:cNvSpPr>
            <a:spLocks noGrp="1" noChangeArrowheads="1"/>
          </p:cNvSpPr>
          <p:nvPr>
            <p:ph type="body" idx="1"/>
          </p:nvPr>
        </p:nvSpPr>
        <p:spPr bwMode="auto">
          <a:xfrm>
            <a:off x="685800" y="1651000"/>
            <a:ext cx="7772400" cy="3429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5207000"/>
            <a:ext cx="190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b="0">
                <a:latin typeface="Times New Roman" pitchFamily="18" charset="0"/>
                <a:ea typeface="굴림" pitchFamily="34" charset="-127"/>
                <a:cs typeface="+mn-cs"/>
              </a:defRPr>
            </a:lvl1pPr>
          </a:lstStyle>
          <a:p>
            <a:pPr defTabSz="914400" eaLnBrk="0" fontAlgn="base" hangingPunct="0">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5207000"/>
            <a:ext cx="2895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b="0">
                <a:latin typeface="Times New Roman" pitchFamily="18" charset="0"/>
                <a:ea typeface="굴림" pitchFamily="34" charset="-127"/>
                <a:cs typeface="+mn-cs"/>
              </a:defRPr>
            </a:lvl1pPr>
          </a:lstStyle>
          <a:p>
            <a:pPr algn="ctr" defTabSz="914400" eaLnBrk="0" fontAlgn="base" hangingPunct="0">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5207000"/>
            <a:ext cx="190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b="0"/>
            </a:lvl1pPr>
          </a:lstStyle>
          <a:p>
            <a:pPr defTabSz="914400" eaLnBrk="0" fontAlgn="base" hangingPunct="0">
              <a:spcAft>
                <a:spcPct val="0"/>
              </a:spcAft>
            </a:pPr>
            <a:fld id="{72C2BE0E-2BAB-2340-BDD5-097A2900DEA1}" type="slidenum">
              <a:rPr lang="en-US">
                <a:solidFill>
                  <a:srgbClr val="000000"/>
                </a:solidFill>
                <a:ea typeface="굴림" charset="-127"/>
                <a:cs typeface="굴림" charset="-127"/>
              </a:rPr>
              <a:pPr defTabSz="914400" eaLnBrk="0" fontAlgn="base" hangingPunct="0">
                <a:spcAft>
                  <a:spcPct val="0"/>
                </a:spcAft>
              </a:pPr>
              <a:t>‹#›</a:t>
            </a:fld>
            <a:endParaRPr lang="en-US">
              <a:solidFill>
                <a:srgbClr val="000000"/>
              </a:solidFill>
              <a:ea typeface="굴림" charset="-127"/>
              <a:cs typeface="굴림" charset="-127"/>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file://localhost/Users/kimalbrecht/Documents/CCNR/02.network-science-book/slides/CLASS1-Introduction/Background-Rete-preview.mov" TargetMode="External"/><Relationship Id="rId2" Type="http://schemas.openxmlformats.org/officeDocument/2006/relationships/video" Target="file://localhost/Users/kimalbrecht/Documents/CCNR/02.network-science-book/slides/CLASS1-Introduction/Background-Rete-preview.mo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gif"/><Relationship Id="rId7" Type="http://schemas.openxmlformats.org/officeDocument/2006/relationships/image" Target="../media/image30.jpe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7"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2.png"/><Relationship Id="rId6" Type="http://schemas.openxmlformats.org/officeDocument/2006/relationships/image" Target="../media/image44.jpe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7.jpe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3.xml"/><Relationship Id="rId5" Type="http://schemas.openxmlformats.org/officeDocument/2006/relationships/image" Target="../media/image48.png"/><Relationship Id="rId1" Type="http://schemas.microsoft.com/office/2007/relationships/media" Target="file://localhost/Users/barabasi/Dropbox/A-NetworkScienceBook/CLASSES_SLIDES_CEU-2014/CLASS1-Introduction/Vespignani-VirusSimulation-Tree.mov" TargetMode="External"/><Relationship Id="rId2" Type="http://schemas.openxmlformats.org/officeDocument/2006/relationships/video" Target="file://localhost/Users/barabasi/Dropbox/A-NetworkScienceBook/CLASSES_SLIDES_CEU-2014/CLASS1-Introduction/Vespignani-VirusSimulation-Tree.mov"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jpe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2.jpe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2.jpe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56.png"/><Relationship Id="rId1" Type="http://schemas.microsoft.com/office/2007/relationships/media" Target="file://localhost/Users/barabasi/Dropbox/A-NetworkScienceBook/CLASSES_SLIDES_CEU-2014/CLASS1-Introduction/slide33_videoandtext.mov" TargetMode="External"/><Relationship Id="rId2" Type="http://schemas.openxmlformats.org/officeDocument/2006/relationships/video" Target="file://localhost/Users/barabasi/Dropbox/A-NetworkScienceBook/CLASSES_SLIDES_CEU-2014/CLASS1-Introduction/slide33_videoandtext.mov" TargetMode="Externa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57.png"/><Relationship Id="rId1" Type="http://schemas.microsoft.com/office/2007/relationships/media" Target="file://localhost/Users/barabasi/Dropbox/A-NetworkScienceBook/CLASSES_SLIDES_CEU-2014/CLASS1-Introduction/Mauro_corrected_slide_AllPapers.mov" TargetMode="External"/><Relationship Id="rId2" Type="http://schemas.openxmlformats.org/officeDocument/2006/relationships/video" Target="file://localhost/Users/barabasi/Dropbox/A-NetworkScienceBook/CLASSES_SLIDES_CEU-2014/CLASS1-Introduction/Mauro_corrected_slide_AllPapers.mov"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8.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image" Target="../media/image59.gif"/></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jpe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65.jpeg"/><Relationship Id="rId5" Type="http://schemas.openxmlformats.org/officeDocument/2006/relationships/image" Target="../media/image66.jpeg"/><Relationship Id="rId6" Type="http://schemas.openxmlformats.org/officeDocument/2006/relationships/image" Target="../media/image67.jpeg"/><Relationship Id="rId7" Type="http://schemas.openxmlformats.org/officeDocument/2006/relationships/image" Target="../media/image68.jpeg"/><Relationship Id="rId8" Type="http://schemas.openxmlformats.org/officeDocument/2006/relationships/image" Target="../media/image69.jpe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71.jpeg"/><Relationship Id="rId5" Type="http://schemas.openxmlformats.org/officeDocument/2006/relationships/image" Target="../media/image72.png"/><Relationship Id="rId6" Type="http://schemas.openxmlformats.org/officeDocument/2006/relationships/image" Target="../media/image73.jpeg"/><Relationship Id="rId7" Type="http://schemas.openxmlformats.org/officeDocument/2006/relationships/image" Target="../media/image74.jpeg"/><Relationship Id="rId8" Type="http://schemas.openxmlformats.org/officeDocument/2006/relationships/image" Target="../media/image75.jpe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jpe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5.xml"/><Relationship Id="rId5" Type="http://schemas.openxmlformats.org/officeDocument/2006/relationships/image" Target="../media/image79.png"/><Relationship Id="rId1" Type="http://schemas.microsoft.com/office/2007/relationships/media" Target="file://localhost/Users/barabasi/Dropbox/A-NetworkScienceBook/CLASSES_SLIDES_CEU-2014/CLASS1-Introduction/Connected%20-%20HOW%20KEVIN%20BACON%20CURED%20CANCER.m4v" TargetMode="External"/><Relationship Id="rId2" Type="http://schemas.openxmlformats.org/officeDocument/2006/relationships/video" Target="file://localhost/Users/barabasi/Dropbox/A-NetworkScienceBook/CLASSES_SLIDES_CEU-2014/CLASS1-Introduction/Connected%20-%20HOW%20KEVIN%20BACON%20CURED%20CANCER.m4v"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8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0.xml"/><Relationship Id="rId5" Type="http://schemas.openxmlformats.org/officeDocument/2006/relationships/image" Target="../media/image1.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 Type="http://schemas.microsoft.com/office/2007/relationships/media" Target="file://localhost/Users/kimalbrecht/Documents/CCNR/02.network-science-book/slides/CLASS1-Introduction/Background-Rete-preview.mov" TargetMode="External"/><Relationship Id="rId2" Type="http://schemas.openxmlformats.org/officeDocument/2006/relationships/video" Target="file://localhost/Users/kimalbrecht/Documents/CCNR/02.network-science-book/slides/CLASS1-Introduction/Background-Rete-preview.mov"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86.emf"/><Relationship Id="rId4" Type="http://schemas.openxmlformats.org/officeDocument/2006/relationships/image" Target="../media/image87.emf"/><Relationship Id="rId1" Type="http://schemas.openxmlformats.org/officeDocument/2006/relationships/slideLayout" Target="../slideLayouts/slideLayout1.xml"/><Relationship Id="rId2"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8.emf"/><Relationship Id="rId4" Type="http://schemas.openxmlformats.org/officeDocument/2006/relationships/image" Target="../media/image89.emf"/><Relationship Id="rId1" Type="http://schemas.openxmlformats.org/officeDocument/2006/relationships/slideLayout" Target="../slideLayouts/slideLayout1.xml"/><Relationship Id="rId2"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penrev.org/group/complex-network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hyperlink" Target="http://barabasilab.neu.edu/courses/phys5116/" TargetMode="External"/><Relationship Id="rId4" Type="http://schemas.openxmlformats.org/officeDocument/2006/relationships/hyperlink" Target="mailto:nordlundc@ceu.hu" TargetMode="External"/><Relationship Id="rId5" Type="http://schemas.openxmlformats.org/officeDocument/2006/relationships/hyperlink" Target="mailto:barabasi@gmail.com" TargetMode="External"/><Relationship Id="rId6" Type="http://schemas.openxmlformats.org/officeDocument/2006/relationships/hyperlink" Target="mailto:baruchbarzel@gmail.com" TargetMode="External"/><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1.bin"/><Relationship Id="rId5" Type="http://schemas.openxmlformats.org/officeDocument/2006/relationships/image" Target="../media/image92.w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92.w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Users/barabasi 1/.Trash/2011-Warsaw-FuturICT-5min/Background-Rete-preview.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9144000" cy="5715000"/>
          </a:xfrm>
          <a:prstGeom prst="rect">
            <a:avLst/>
          </a:prstGeom>
          <a:noFill/>
          <a:ln w="9525">
            <a:noFill/>
            <a:miter lim="800000"/>
            <a:headEnd/>
            <a:tailEnd/>
          </a:ln>
        </p:spPr>
      </p:pic>
      <p:sp>
        <p:nvSpPr>
          <p:cNvPr id="5" name="Text Box 2"/>
          <p:cNvSpPr txBox="1">
            <a:spLocks noChangeArrowheads="1"/>
          </p:cNvSpPr>
          <p:nvPr/>
        </p:nvSpPr>
        <p:spPr bwMode="auto">
          <a:xfrm>
            <a:off x="0" y="241304"/>
            <a:ext cx="9144000" cy="2062103"/>
          </a:xfrm>
          <a:prstGeom prst="rect">
            <a:avLst/>
          </a:prstGeom>
          <a:solidFill>
            <a:schemeClr val="bg1">
              <a:alpha val="70000"/>
            </a:schemeClr>
          </a:solidFill>
          <a:ln>
            <a:noFill/>
          </a:ln>
          <a:extLst/>
        </p:spPr>
        <p:txBody>
          <a:bodyPr wrap="square">
            <a:spAutoFit/>
          </a:bodyPr>
          <a:lstStyle>
            <a:lvl1pPr>
              <a:defRPr sz="2000" b="1">
                <a:solidFill>
                  <a:schemeClr val="tx1"/>
                </a:solidFill>
                <a:latin typeface="Times New Roman" charset="0"/>
                <a:ea typeface="ＭＳ Ｐゴシック" charset="0"/>
                <a:cs typeface="ＭＳ Ｐゴシック" charset="0"/>
              </a:defRPr>
            </a:lvl1pPr>
            <a:lvl2pPr marL="742950" indent="-285750">
              <a:defRPr sz="2000" b="1">
                <a:solidFill>
                  <a:schemeClr val="tx1"/>
                </a:solidFill>
                <a:latin typeface="Times New Roman" charset="0"/>
                <a:ea typeface="ＭＳ Ｐゴシック" charset="0"/>
              </a:defRPr>
            </a:lvl2pPr>
            <a:lvl3pPr marL="1143000" indent="-228600">
              <a:defRPr sz="2000" b="1">
                <a:solidFill>
                  <a:schemeClr val="tx1"/>
                </a:solidFill>
                <a:latin typeface="Times New Roman" charset="0"/>
                <a:ea typeface="ＭＳ Ｐゴシック" charset="0"/>
              </a:defRPr>
            </a:lvl3pPr>
            <a:lvl4pPr marL="1600200" indent="-228600">
              <a:defRPr sz="2000" b="1">
                <a:solidFill>
                  <a:schemeClr val="tx1"/>
                </a:solidFill>
                <a:latin typeface="Times New Roman" charset="0"/>
                <a:ea typeface="ＭＳ Ｐゴシック" charset="0"/>
              </a:defRPr>
            </a:lvl4pPr>
            <a:lvl5pPr marL="2057400" indent="-228600">
              <a:defRPr sz="2000" b="1">
                <a:solidFill>
                  <a:schemeClr val="tx1"/>
                </a:solidFill>
                <a:latin typeface="Times New Roman" charset="0"/>
                <a:ea typeface="ＭＳ Ｐゴシック" charset="0"/>
              </a:defRPr>
            </a:lvl5pPr>
            <a:lvl6pPr marL="2514600" indent="-228600" algn="ctr" eaLnBrk="0" fontAlgn="base" hangingPunct="0">
              <a:spcBef>
                <a:spcPct val="50000"/>
              </a:spcBef>
              <a:spcAft>
                <a:spcPct val="0"/>
              </a:spcAft>
              <a:defRPr sz="2000" b="1">
                <a:solidFill>
                  <a:schemeClr val="tx1"/>
                </a:solidFill>
                <a:latin typeface="Times New Roman" charset="0"/>
                <a:ea typeface="ＭＳ Ｐゴシック" charset="0"/>
              </a:defRPr>
            </a:lvl6pPr>
            <a:lvl7pPr marL="2971800" indent="-228600" algn="ctr" eaLnBrk="0" fontAlgn="base" hangingPunct="0">
              <a:spcBef>
                <a:spcPct val="50000"/>
              </a:spcBef>
              <a:spcAft>
                <a:spcPct val="0"/>
              </a:spcAft>
              <a:defRPr sz="2000" b="1">
                <a:solidFill>
                  <a:schemeClr val="tx1"/>
                </a:solidFill>
                <a:latin typeface="Times New Roman" charset="0"/>
                <a:ea typeface="ＭＳ Ｐゴシック" charset="0"/>
              </a:defRPr>
            </a:lvl7pPr>
            <a:lvl8pPr marL="3429000" indent="-228600" algn="ctr" eaLnBrk="0" fontAlgn="base" hangingPunct="0">
              <a:spcBef>
                <a:spcPct val="50000"/>
              </a:spcBef>
              <a:spcAft>
                <a:spcPct val="0"/>
              </a:spcAft>
              <a:defRPr sz="2000" b="1">
                <a:solidFill>
                  <a:schemeClr val="tx1"/>
                </a:solidFill>
                <a:latin typeface="Times New Roman" charset="0"/>
                <a:ea typeface="ＭＳ Ｐゴシック" charset="0"/>
              </a:defRPr>
            </a:lvl8pPr>
            <a:lvl9pPr marL="3886200" indent="-228600" algn="ctr" eaLnBrk="0" fontAlgn="base" hangingPunct="0">
              <a:spcBef>
                <a:spcPct val="50000"/>
              </a:spcBef>
              <a:spcAft>
                <a:spcPct val="0"/>
              </a:spcAft>
              <a:defRPr sz="2000" b="1">
                <a:solidFill>
                  <a:schemeClr val="tx1"/>
                </a:solidFill>
                <a:latin typeface="Times New Roman" charset="0"/>
                <a:ea typeface="ＭＳ Ｐゴシック" charset="0"/>
              </a:defRPr>
            </a:lvl9pPr>
          </a:lstStyle>
          <a:p>
            <a:pPr algn="ctr" defTabSz="914400" fontAlgn="base">
              <a:spcBef>
                <a:spcPct val="0"/>
              </a:spcBef>
              <a:spcAft>
                <a:spcPct val="0"/>
              </a:spcAft>
              <a:defRPr/>
            </a:pPr>
            <a:r>
              <a:rPr lang="en-US" altLang="ko-KR" sz="3200" dirty="0" smtClean="0">
                <a:solidFill>
                  <a:srgbClr val="000000"/>
                </a:solidFill>
                <a:latin typeface="Trajan Pro"/>
                <a:cs typeface="Trajan Pro"/>
              </a:rPr>
              <a:t>Network Science</a:t>
            </a:r>
          </a:p>
          <a:p>
            <a:pPr algn="ctr" defTabSz="914400" fontAlgn="base">
              <a:spcBef>
                <a:spcPct val="0"/>
              </a:spcBef>
              <a:spcAft>
                <a:spcPct val="0"/>
              </a:spcAft>
              <a:defRPr/>
            </a:pPr>
            <a:endParaRPr lang="en-US" altLang="ko-KR" sz="3200" dirty="0" smtClean="0">
              <a:solidFill>
                <a:srgbClr val="000000"/>
              </a:solidFill>
              <a:latin typeface="Trajan Pro"/>
              <a:cs typeface="Trajan Pro"/>
            </a:endParaRPr>
          </a:p>
          <a:p>
            <a:pPr algn="ctr" defTabSz="914400" fontAlgn="base">
              <a:spcBef>
                <a:spcPct val="0"/>
              </a:spcBef>
              <a:spcAft>
                <a:spcPct val="0"/>
              </a:spcAft>
              <a:defRPr/>
            </a:pPr>
            <a:r>
              <a:rPr lang="en-US" altLang="ko-KR" sz="3200" dirty="0" smtClean="0">
                <a:solidFill>
                  <a:srgbClr val="000000"/>
                </a:solidFill>
                <a:latin typeface="Trajan Pro"/>
                <a:cs typeface="Trajan Pro"/>
              </a:rPr>
              <a:t>Class 1: Introduction</a:t>
            </a:r>
          </a:p>
          <a:p>
            <a:pPr algn="ctr" defTabSz="914400" fontAlgn="base">
              <a:spcBef>
                <a:spcPct val="0"/>
              </a:spcBef>
              <a:spcAft>
                <a:spcPct val="0"/>
              </a:spcAft>
              <a:defRPr/>
            </a:pPr>
            <a:r>
              <a:rPr lang="en-US" altLang="ko-KR" sz="3200" dirty="0" smtClean="0">
                <a:solidFill>
                  <a:srgbClr val="000000"/>
                </a:solidFill>
                <a:latin typeface="Trajan Pro"/>
                <a:cs typeface="Trajan Pro"/>
              </a:rPr>
              <a:t>(Ch1 in Textbook)</a:t>
            </a:r>
          </a:p>
        </p:txBody>
      </p:sp>
      <p:sp>
        <p:nvSpPr>
          <p:cNvPr id="6" name="Rectangle 5"/>
          <p:cNvSpPr>
            <a:spLocks noChangeArrowheads="1"/>
          </p:cNvSpPr>
          <p:nvPr/>
        </p:nvSpPr>
        <p:spPr bwMode="auto">
          <a:xfrm>
            <a:off x="0" y="2875903"/>
            <a:ext cx="9145588" cy="2170232"/>
          </a:xfrm>
          <a:prstGeom prst="rect">
            <a:avLst/>
          </a:prstGeom>
          <a:solidFill>
            <a:schemeClr val="bg1">
              <a:alpha val="70000"/>
            </a:schemeClr>
          </a:solidFill>
          <a:ln w="9525">
            <a:noFill/>
            <a:miter lim="800000"/>
            <a:headEnd/>
            <a:tailEnd/>
          </a:ln>
          <a:effectLst/>
        </p:spPr>
        <p:txBody>
          <a:bodyPr lIns="91407" tIns="45704" rIns="91407" bIns="45704">
            <a:prstTxWarp prst="textNoShape">
              <a:avLst/>
            </a:prstTxWarp>
          </a:bodyPr>
          <a:lstStyle/>
          <a:p>
            <a:pPr algn="ctr" defTabSz="914400" fontAlgn="base">
              <a:spcBef>
                <a:spcPct val="0"/>
              </a:spcBef>
              <a:spcAft>
                <a:spcPct val="0"/>
              </a:spcAft>
              <a:defRPr/>
            </a:pPr>
            <a:r>
              <a:rPr lang="en-US" sz="3600" b="1" dirty="0">
                <a:solidFill>
                  <a:srgbClr val="000000"/>
                </a:solidFill>
                <a:latin typeface="Helvetica"/>
                <a:ea typeface="ＭＳ Ｐゴシック" charset="0"/>
                <a:cs typeface="Helvetica"/>
              </a:rPr>
              <a:t>Albert-László </a:t>
            </a:r>
            <a:r>
              <a:rPr lang="en-US" sz="3600" b="1" dirty="0" smtClean="0">
                <a:solidFill>
                  <a:srgbClr val="000000"/>
                </a:solidFill>
                <a:latin typeface="Helvetica"/>
                <a:ea typeface="ＭＳ Ｐゴシック" charset="0"/>
                <a:cs typeface="Helvetica"/>
              </a:rPr>
              <a:t>Barabási</a:t>
            </a:r>
          </a:p>
          <a:p>
            <a:pPr algn="ctr" defTabSz="914400" fontAlgn="base">
              <a:spcBef>
                <a:spcPct val="0"/>
              </a:spcBef>
              <a:spcAft>
                <a:spcPct val="0"/>
              </a:spcAft>
              <a:defRPr/>
            </a:pPr>
            <a:r>
              <a:rPr lang="en-US" sz="2800" dirty="0" smtClean="0">
                <a:solidFill>
                  <a:srgbClr val="000000"/>
                </a:solidFill>
                <a:latin typeface="Helvetica"/>
                <a:ea typeface="ＭＳ Ｐゴシック" charset="0"/>
                <a:cs typeface="Helvetica"/>
              </a:rPr>
              <a:t>with</a:t>
            </a:r>
          </a:p>
          <a:p>
            <a:pPr algn="ctr" defTabSz="914400" fontAlgn="base">
              <a:spcBef>
                <a:spcPct val="0"/>
              </a:spcBef>
              <a:spcAft>
                <a:spcPct val="0"/>
              </a:spcAft>
              <a:defRPr/>
            </a:pPr>
            <a:r>
              <a:rPr lang="en-US" sz="3600" dirty="0" smtClean="0"/>
              <a:t>Roberta Sinatra</a:t>
            </a:r>
          </a:p>
        </p:txBody>
      </p:sp>
      <p:sp>
        <p:nvSpPr>
          <p:cNvPr id="177157" name="Text Box 3"/>
          <p:cNvSpPr txBox="1">
            <a:spLocks noChangeArrowheads="1"/>
          </p:cNvSpPr>
          <p:nvPr/>
        </p:nvSpPr>
        <p:spPr bwMode="auto">
          <a:xfrm>
            <a:off x="3149600" y="5197006"/>
            <a:ext cx="3877733" cy="400110"/>
          </a:xfrm>
          <a:prstGeom prst="rect">
            <a:avLst/>
          </a:prstGeom>
          <a:solidFill>
            <a:schemeClr val="bg1">
              <a:alpha val="70000"/>
            </a:schemeClr>
          </a:solidFill>
          <a:ln w="9525">
            <a:noFill/>
            <a:miter lim="800000"/>
            <a:headEnd/>
            <a:tailEnd/>
          </a:ln>
        </p:spPr>
        <p:txBody>
          <a:bodyPr wrap="square" anchor="ctr">
            <a:prstTxWarp prst="textNoShape">
              <a:avLst/>
            </a:prstTxWarp>
            <a:spAutoFit/>
          </a:bodyPr>
          <a:lstStyle/>
          <a:p>
            <a:pPr algn="ctr" defTabSz="914400" fontAlgn="base">
              <a:spcBef>
                <a:spcPct val="0"/>
              </a:spcBef>
              <a:spcAft>
                <a:spcPct val="0"/>
              </a:spcAft>
            </a:pPr>
            <a:r>
              <a:rPr lang="en-US" sz="2000" dirty="0" err="1">
                <a:solidFill>
                  <a:srgbClr val="000000"/>
                </a:solidFill>
                <a:latin typeface="Trajan Pro"/>
                <a:ea typeface="ＭＳ Ｐゴシック" charset="-128"/>
                <a:cs typeface="Trajan Pro"/>
              </a:rPr>
              <a:t>www.BarabasiLab.com</a:t>
            </a:r>
            <a:endParaRPr lang="en-US" sz="2000" dirty="0">
              <a:solidFill>
                <a:srgbClr val="000000"/>
              </a:solidFill>
              <a:latin typeface="Trajan Pro"/>
              <a:ea typeface="ＭＳ Ｐゴシック" charset="-128"/>
              <a:cs typeface="Trajan Pro"/>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1771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77154"/>
                </p:tgtEl>
              </p:cMediaNode>
            </p:video>
            <p:seq concurrent="1" nextAc="seek">
              <p:cTn id="8" restart="whenNotActive" fill="hold" evtFilter="cancelBubble" nodeType="interactiveSeq">
                <p:stCondLst>
                  <p:cond evt="onClick" delay="0">
                    <p:tgtEl>
                      <p:spTgt spid="1771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7154"/>
                                        </p:tgtEl>
                                      </p:cBhvr>
                                    </p:cmd>
                                  </p:childTnLst>
                                </p:cTn>
                              </p:par>
                            </p:childTnLst>
                          </p:cTn>
                        </p:par>
                      </p:childTnLst>
                    </p:cTn>
                  </p:par>
                </p:childTnLst>
              </p:cTn>
              <p:nextCondLst>
                <p:cond evt="onClick" delay="0">
                  <p:tgtEl>
                    <p:spTgt spid="17715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slide_4.jpg"/>
          <p:cNvPicPr>
            <a:picLocks noChangeAspect="1"/>
          </p:cNvPicPr>
          <p:nvPr/>
        </p:nvPicPr>
        <p:blipFill>
          <a:blip r:embed="rId3"/>
          <a:stretch>
            <a:fillRect/>
          </a:stretch>
        </p:blipFill>
        <p:spPr>
          <a:xfrm>
            <a:off x="0" y="579437"/>
            <a:ext cx="9144000" cy="4556125"/>
          </a:xfrm>
          <a:prstGeom prst="rect">
            <a:avLst/>
          </a:prstGeom>
        </p:spPr>
      </p:pic>
      <p:sp>
        <p:nvSpPr>
          <p:cNvPr id="9" name="TextBox 8"/>
          <p:cNvSpPr txBox="1"/>
          <p:nvPr/>
        </p:nvSpPr>
        <p:spPr>
          <a:xfrm>
            <a:off x="76200" y="4755059"/>
            <a:ext cx="5105400" cy="769441"/>
          </a:xfrm>
          <a:prstGeom prst="rect">
            <a:avLst/>
          </a:prstGeom>
          <a:noFill/>
        </p:spPr>
        <p:txBody>
          <a:bodyPr wrap="square" rtlCol="0">
            <a:spAutoFit/>
          </a:bodyPr>
          <a:lstStyle/>
          <a:p>
            <a:r>
              <a:rPr lang="en-US" sz="1600" dirty="0" smtClean="0">
                <a:latin typeface="Helvetica" pitchFamily="36" charset="0"/>
                <a:ea typeface="Helvetica" pitchFamily="36" charset="0"/>
                <a:cs typeface="Helvetica" pitchFamily="36" charset="0"/>
              </a:rPr>
              <a:t>The "Day of 7 Billion"      has been targeted by the United States Census Bureau to be in July 2012.</a:t>
            </a:r>
          </a:p>
          <a:p>
            <a:r>
              <a:rPr lang="en-US" sz="1200" i="1" dirty="0" smtClean="0">
                <a:latin typeface="Helvetica" pitchFamily="36" charset="0"/>
                <a:ea typeface="Helvetica" pitchFamily="36" charset="0"/>
                <a:cs typeface="Helvetica" pitchFamily="36" charset="0"/>
              </a:rPr>
              <a:t>http://</a:t>
            </a:r>
            <a:r>
              <a:rPr lang="en-US" sz="1200" i="1" dirty="0" err="1" smtClean="0">
                <a:latin typeface="Helvetica" pitchFamily="36" charset="0"/>
                <a:ea typeface="Helvetica" pitchFamily="36" charset="0"/>
                <a:cs typeface="Helvetica" pitchFamily="36" charset="0"/>
              </a:rPr>
              <a:t>en.wikipedia.org/wiki/World_population</a:t>
            </a:r>
            <a:endParaRPr lang="hu-HU" sz="1200" i="1" dirty="0">
              <a:latin typeface="Helvetica" pitchFamily="36" charset="0"/>
              <a:ea typeface="Helvetica" pitchFamily="36" charset="0"/>
              <a:cs typeface="Helvetica" pitchFamily="36" charset="0"/>
            </a:endParaRPr>
          </a:p>
        </p:txBody>
      </p:sp>
      <p:sp>
        <p:nvSpPr>
          <p:cNvPr id="1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chemeClr val="bg1"/>
                </a:solidFill>
                <a:latin typeface="Helvetica" pitchFamily="36" charset="0"/>
                <a:ea typeface="Helvetica" pitchFamily="36" charset="0"/>
                <a:cs typeface="Helvetica" pitchFamily="36" charset="0"/>
              </a:rPr>
              <a:t>SOCIETY        </a:t>
            </a:r>
            <a:r>
              <a:rPr lang="en-US" sz="1600" b="1" dirty="0" smtClean="0">
                <a:solidFill>
                  <a:schemeClr val="bg1">
                    <a:lumMod val="85000"/>
                  </a:schemeClr>
                </a:solidFill>
                <a:latin typeface="Helvetica" pitchFamily="36" charset="0"/>
                <a:ea typeface="Helvetica" pitchFamily="36" charset="0"/>
                <a:cs typeface="Helvetica" pitchFamily="36" charset="0"/>
              </a:rPr>
              <a:t>Factoid:</a:t>
            </a:r>
          </a:p>
        </p:txBody>
      </p:sp>
      <p:sp>
        <p:nvSpPr>
          <p:cNvPr id="17" name="Subtitle 2"/>
          <p:cNvSpPr txBox="1">
            <a:spLocks/>
          </p:cNvSpPr>
          <p:nvPr/>
        </p:nvSpPr>
        <p:spPr>
          <a:xfrm flipH="1">
            <a:off x="14478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8"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17500"/>
            <a:ext cx="7772400" cy="1225021"/>
          </a:xfrm>
        </p:spPr>
        <p:txBody>
          <a:bodyPr>
            <a:normAutofit/>
          </a:bodyPr>
          <a:lstStyle/>
          <a:p>
            <a:r>
              <a:rPr lang="en-US" sz="3200" b="1" dirty="0" smtClean="0">
                <a:solidFill>
                  <a:srgbClr val="FF0000"/>
                </a:solidFill>
              </a:rPr>
              <a:t>Brain</a:t>
            </a:r>
            <a:endParaRPr lang="en-US" sz="3200" b="1" dirty="0">
              <a:solidFill>
                <a:srgbClr val="FF0000"/>
              </a:solidFill>
            </a:endParaRPr>
          </a:p>
        </p:txBody>
      </p:sp>
      <p:sp>
        <p:nvSpPr>
          <p:cNvPr id="9" name="TextBox 8"/>
          <p:cNvSpPr txBox="1"/>
          <p:nvPr/>
        </p:nvSpPr>
        <p:spPr>
          <a:xfrm>
            <a:off x="7581900" y="1409700"/>
            <a:ext cx="1562100" cy="1754327"/>
          </a:xfrm>
          <a:prstGeom prst="rect">
            <a:avLst/>
          </a:prstGeom>
          <a:noFill/>
        </p:spPr>
        <p:txBody>
          <a:bodyPr wrap="square" rtlCol="0">
            <a:spAutoFit/>
          </a:bodyPr>
          <a:lstStyle/>
          <a:p>
            <a:r>
              <a:rPr lang="hu-HU" b="1" dirty="0" smtClean="0"/>
              <a:t>Factoid:</a:t>
            </a:r>
          </a:p>
          <a:p>
            <a:endParaRPr lang="hu-HU" b="1" dirty="0" smtClean="0"/>
          </a:p>
          <a:p>
            <a:r>
              <a:rPr lang="hu-HU" b="1" dirty="0" smtClean="0"/>
              <a:t>Human Brain has between</a:t>
            </a:r>
          </a:p>
          <a:p>
            <a:r>
              <a:rPr lang="hu-HU" b="1" dirty="0" smtClean="0"/>
              <a:t>10-100 billion neurons.</a:t>
            </a:r>
            <a:endParaRPr lang="hu-HU" b="1" dirty="0"/>
          </a:p>
        </p:txBody>
      </p:sp>
      <p:pic>
        <p:nvPicPr>
          <p:cNvPr id="5" name="Picture 4" descr="slide_4b.jpg"/>
          <p:cNvPicPr>
            <a:picLocks noChangeAspect="1"/>
          </p:cNvPicPr>
          <p:nvPr/>
        </p:nvPicPr>
        <p:blipFill>
          <a:blip r:embed="rId3"/>
          <a:stretch>
            <a:fillRect/>
          </a:stretch>
        </p:blipFill>
        <p:spPr>
          <a:xfrm>
            <a:off x="0" y="-1177462"/>
            <a:ext cx="9144000" cy="6892462"/>
          </a:xfrm>
          <a:prstGeom prst="rect">
            <a:avLst/>
          </a:prstGeom>
        </p:spPr>
      </p:pic>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BRAIN        </a:t>
            </a:r>
            <a:r>
              <a:rPr lang="en-US" sz="1600" b="1" dirty="0" smtClean="0">
                <a:solidFill>
                  <a:schemeClr val="bg1">
                    <a:lumMod val="85000"/>
                  </a:schemeClr>
                </a:solidFill>
                <a:latin typeface="Helvetica" pitchFamily="36" charset="0"/>
                <a:ea typeface="Helvetica" pitchFamily="36" charset="0"/>
                <a:cs typeface="Helvetica" pitchFamily="36" charset="0"/>
              </a:rPr>
              <a:t>Factoid:</a:t>
            </a:r>
          </a:p>
        </p:txBody>
      </p:sp>
      <p:sp>
        <p:nvSpPr>
          <p:cNvPr id="11" name="Subtitle 2"/>
          <p:cNvSpPr txBox="1">
            <a:spLocks/>
          </p:cNvSpPr>
          <p:nvPr/>
        </p:nvSpPr>
        <p:spPr>
          <a:xfrm flipH="1">
            <a:off x="11430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8"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pic>
        <p:nvPicPr>
          <p:cNvPr id="4" name="Picture 3" descr="Virtual-Stock-Trading.jpg"/>
          <p:cNvPicPr>
            <a:picLocks noChangeAspect="1"/>
          </p:cNvPicPr>
          <p:nvPr/>
        </p:nvPicPr>
        <p:blipFill>
          <a:blip r:embed="rId3"/>
          <a:stretch>
            <a:fillRect/>
          </a:stretch>
        </p:blipFill>
        <p:spPr>
          <a:xfrm>
            <a:off x="0" y="-215900"/>
            <a:ext cx="9144000" cy="5930900"/>
          </a:xfrm>
          <a:prstGeom prst="rect">
            <a:avLst/>
          </a:prstGeom>
        </p:spPr>
      </p:pic>
      <p:sp>
        <p:nvSpPr>
          <p:cNvPr id="8" name="TextBox 7"/>
          <p:cNvSpPr txBox="1"/>
          <p:nvPr/>
        </p:nvSpPr>
        <p:spPr>
          <a:xfrm>
            <a:off x="0" y="1409700"/>
            <a:ext cx="3931920" cy="954107"/>
          </a:xfrm>
          <a:prstGeom prst="rect">
            <a:avLst/>
          </a:prstGeom>
          <a:solidFill>
            <a:schemeClr val="tx1">
              <a:alpha val="81000"/>
            </a:schemeClr>
          </a:solidFill>
        </p:spPr>
        <p:txBody>
          <a:bodyPr wrap="square" rtlCol="0">
            <a:spAutoFit/>
          </a:bodyPr>
          <a:lstStyle/>
          <a:p>
            <a:r>
              <a:rPr lang="en-US" sz="1600" dirty="0" smtClean="0">
                <a:solidFill>
                  <a:srgbClr val="FFFFFF"/>
                </a:solidFill>
                <a:latin typeface="Helvetica" pitchFamily="36" charset="0"/>
                <a:ea typeface="Helvetica" pitchFamily="36" charset="0"/>
                <a:cs typeface="Helvetica" pitchFamily="36" charset="0"/>
              </a:rPr>
              <a:t>The world economy produced goods and services worth almost $55 trillion in 2005. </a:t>
            </a:r>
          </a:p>
          <a:p>
            <a:r>
              <a:rPr lang="en-US" sz="1200" i="1" dirty="0" smtClean="0">
                <a:solidFill>
                  <a:srgbClr val="FFFFFF"/>
                </a:solidFill>
                <a:latin typeface="Helvetica" pitchFamily="36" charset="0"/>
                <a:ea typeface="Helvetica" pitchFamily="36" charset="0"/>
                <a:cs typeface="Helvetica" pitchFamily="36" charset="0"/>
              </a:rPr>
              <a:t>(</a:t>
            </a:r>
            <a:r>
              <a:rPr lang="en-US" sz="1200" i="1" dirty="0" err="1" smtClean="0">
                <a:solidFill>
                  <a:srgbClr val="FFFFFF"/>
                </a:solidFill>
                <a:latin typeface="Helvetica" pitchFamily="36" charset="0"/>
                <a:ea typeface="Helvetica" pitchFamily="36" charset="0"/>
                <a:cs typeface="Helvetica" pitchFamily="36" charset="0"/>
              </a:rPr>
              <a:t>http://siteresources.worldbank.org/ICPINT/Resources/ICPreportprelim.pdf</a:t>
            </a:r>
            <a:r>
              <a:rPr lang="en-US" sz="1200" i="1" dirty="0" smtClean="0">
                <a:solidFill>
                  <a:srgbClr val="FFFFFF"/>
                </a:solidFill>
                <a:latin typeface="Helvetica" pitchFamily="36" charset="0"/>
                <a:ea typeface="Helvetica" pitchFamily="36" charset="0"/>
                <a:cs typeface="Helvetica" pitchFamily="36" charset="0"/>
              </a:rPr>
              <a:t>)</a:t>
            </a:r>
            <a:endParaRPr lang="hu-HU" sz="1200" i="1" dirty="0">
              <a:solidFill>
                <a:srgbClr val="FFFFFF"/>
              </a:solidFill>
              <a:latin typeface="Helvetica" pitchFamily="36" charset="0"/>
              <a:ea typeface="Helvetica" pitchFamily="36" charset="0"/>
              <a:cs typeface="Helvetica" pitchFamily="36"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ECONOMY        </a:t>
            </a:r>
            <a:r>
              <a:rPr lang="en-US" sz="1600" b="1" dirty="0" smtClean="0">
                <a:solidFill>
                  <a:schemeClr val="bg1">
                    <a:lumMod val="85000"/>
                  </a:schemeClr>
                </a:solidFill>
                <a:latin typeface="Helvetica" pitchFamily="36" charset="0"/>
                <a:ea typeface="Helvetica" pitchFamily="36" charset="0"/>
                <a:cs typeface="Helvetica" pitchFamily="36" charset="0"/>
              </a:rPr>
              <a:t>Factoid:</a:t>
            </a:r>
          </a:p>
        </p:txBody>
      </p:sp>
      <p:sp>
        <p:nvSpPr>
          <p:cNvPr id="13" name="Subtitle 2"/>
          <p:cNvSpPr txBox="1">
            <a:spLocks/>
          </p:cNvSpPr>
          <p:nvPr/>
        </p:nvSpPr>
        <p:spPr>
          <a:xfrm flipH="1">
            <a:off x="1630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slide7_cell_b.png"/>
          <p:cNvPicPr>
            <a:picLocks noChangeAspect="1"/>
          </p:cNvPicPr>
          <p:nvPr/>
        </p:nvPicPr>
        <p:blipFill>
          <a:blip r:embed="rId3"/>
          <a:stretch>
            <a:fillRect/>
          </a:stretch>
        </p:blipFill>
        <p:spPr>
          <a:xfrm>
            <a:off x="3587750" y="457730"/>
            <a:ext cx="6165850" cy="5142970"/>
          </a:xfrm>
          <a:prstGeom prst="rect">
            <a:avLst/>
          </a:prstGeom>
        </p:spPr>
      </p:pic>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chemeClr val="bg1"/>
                </a:solidFill>
                <a:latin typeface="Helvetica" pitchFamily="36" charset="0"/>
                <a:ea typeface="Helvetica" pitchFamily="36" charset="0"/>
                <a:cs typeface="Helvetica" pitchFamily="36" charset="0"/>
              </a:rPr>
              <a:t>THE HUMAN CELL        </a:t>
            </a:r>
            <a:r>
              <a:rPr lang="en-US" sz="1600" b="1" dirty="0" smtClean="0">
                <a:solidFill>
                  <a:schemeClr val="bg1">
                    <a:lumMod val="85000"/>
                  </a:schemeClr>
                </a:solidFill>
                <a:latin typeface="Helvetica" pitchFamily="36" charset="0"/>
                <a:ea typeface="Helvetica" pitchFamily="36" charset="0"/>
                <a:cs typeface="Helvetica" pitchFamily="36" charset="0"/>
              </a:rPr>
              <a:t>Factoid:</a:t>
            </a:r>
          </a:p>
        </p:txBody>
      </p:sp>
      <p:sp>
        <p:nvSpPr>
          <p:cNvPr id="10" name="Subtitle 2"/>
          <p:cNvSpPr txBox="1">
            <a:spLocks/>
          </p:cNvSpPr>
          <p:nvPr/>
        </p:nvSpPr>
        <p:spPr>
          <a:xfrm flipH="1">
            <a:off x="2621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13" name="Subtitle 2"/>
          <p:cNvSpPr txBox="1">
            <a:spLocks/>
          </p:cNvSpPr>
          <p:nvPr/>
        </p:nvSpPr>
        <p:spPr>
          <a:xfrm>
            <a:off x="228600" y="1676400"/>
            <a:ext cx="4267200" cy="4229100"/>
          </a:xfrm>
          <a:prstGeom prst="rect">
            <a:avLst/>
          </a:prstGeom>
        </p:spPr>
        <p:txBody>
          <a:bodyPr vert="horz" lIns="91440" tIns="45720" rIns="91440" bIns="45720" rtlCol="0">
            <a:normAutofit/>
          </a:bodyPr>
          <a:lstStyle/>
          <a:p>
            <a:pPr lvl="0">
              <a:spcBef>
                <a:spcPct val="20000"/>
              </a:spcBef>
            </a:pPr>
            <a:r>
              <a:rPr lang="en-US" sz="1600" dirty="0" smtClean="0">
                <a:latin typeface="Helvetica" pitchFamily="36" charset="0"/>
                <a:ea typeface="Helvetica" pitchFamily="36" charset="0"/>
                <a:cs typeface="Helvetica" pitchFamily="36" charset="0"/>
              </a:rPr>
              <a:t>How Many Genes are in </a:t>
            </a:r>
          </a:p>
          <a:p>
            <a:pPr lvl="0">
              <a:spcBef>
                <a:spcPct val="20000"/>
              </a:spcBef>
            </a:pPr>
            <a:r>
              <a:rPr lang="en-US" sz="1600" dirty="0" smtClean="0">
                <a:latin typeface="Helvetica" pitchFamily="36" charset="0"/>
                <a:ea typeface="Helvetica" pitchFamily="36" charset="0"/>
                <a:cs typeface="Helvetica" pitchFamily="36" charset="0"/>
              </a:rPr>
              <a:t>the Human Genome?</a:t>
            </a:r>
          </a:p>
          <a:p>
            <a:pPr lvl="0">
              <a:spcBef>
                <a:spcPct val="20000"/>
              </a:spcBef>
            </a:pPr>
            <a:endParaRPr lang="en-US" sz="1600" dirty="0" smtClean="0">
              <a:latin typeface="Helvetica" pitchFamily="36" charset="0"/>
              <a:ea typeface="Helvetica" pitchFamily="36" charset="0"/>
              <a:cs typeface="Helvetica" pitchFamily="36" charset="0"/>
            </a:endParaRPr>
          </a:p>
          <a:p>
            <a:pPr lvl="0">
              <a:spcBef>
                <a:spcPct val="20000"/>
              </a:spcBef>
            </a:pPr>
            <a:endParaRPr lang="en-US" sz="1730" dirty="0" smtClean="0">
              <a:latin typeface="Helvetica" pitchFamily="36" charset="0"/>
              <a:ea typeface="Helvetica" pitchFamily="36" charset="0"/>
              <a:cs typeface="Helvetica" pitchFamily="36" charset="0"/>
            </a:endParaRPr>
          </a:p>
          <a:p>
            <a:pPr lvl="0">
              <a:spcBef>
                <a:spcPct val="20000"/>
              </a:spcBef>
            </a:pPr>
            <a:endParaRPr lang="en-US" sz="1730" dirty="0" smtClean="0">
              <a:latin typeface="Helvetica" pitchFamily="36" charset="0"/>
              <a:ea typeface="Helvetica" pitchFamily="36" charset="0"/>
              <a:cs typeface="Helvetica" pitchFamily="36" charset="0"/>
            </a:endParaRPr>
          </a:p>
          <a:p>
            <a:pPr lvl="0">
              <a:spcBef>
                <a:spcPct val="20000"/>
              </a:spcBef>
            </a:pPr>
            <a:endParaRPr lang="en-US" sz="1730" dirty="0" smtClean="0">
              <a:latin typeface="Helvetica" pitchFamily="36" charset="0"/>
              <a:ea typeface="Helvetica" pitchFamily="36" charset="0"/>
              <a:cs typeface="Helvetica" pitchFamily="36" charset="0"/>
            </a:endParaRPr>
          </a:p>
          <a:p>
            <a:pPr lvl="0">
              <a:spcBef>
                <a:spcPct val="20000"/>
              </a:spcBef>
            </a:pPr>
            <a:endParaRPr lang="en-US" sz="1730" dirty="0" smtClean="0">
              <a:latin typeface="Helvetica" pitchFamily="36" charset="0"/>
              <a:ea typeface="Helvetica" pitchFamily="36" charset="0"/>
              <a:cs typeface="Helvetica" pitchFamily="36" charset="0"/>
            </a:endParaRPr>
          </a:p>
          <a:p>
            <a:pPr lvl="0">
              <a:spcBef>
                <a:spcPct val="20000"/>
              </a:spcBef>
            </a:pPr>
            <a:endParaRPr lang="en-US" sz="1730" dirty="0" smtClean="0">
              <a:latin typeface="Helvetica" pitchFamily="36" charset="0"/>
              <a:ea typeface="Helvetica" pitchFamily="36" charset="0"/>
              <a:cs typeface="Helvetica" pitchFamily="36" charset="0"/>
            </a:endParaRPr>
          </a:p>
          <a:p>
            <a:pPr lvl="0">
              <a:spcBef>
                <a:spcPct val="20000"/>
              </a:spcBef>
            </a:pPr>
            <a:endParaRPr lang="en-US" sz="1730" dirty="0" smtClean="0">
              <a:latin typeface="Helvetica" pitchFamily="36" charset="0"/>
              <a:ea typeface="Helvetica" pitchFamily="36" charset="0"/>
              <a:cs typeface="Helvetica" pitchFamily="36" charset="0"/>
            </a:endParaRPr>
          </a:p>
          <a:p>
            <a:pPr lvl="0">
              <a:spcBef>
                <a:spcPct val="20000"/>
              </a:spcBef>
            </a:pPr>
            <a:endParaRPr lang="en-US" sz="1730" dirty="0" smtClean="0">
              <a:latin typeface="Helvetica" pitchFamily="36" charset="0"/>
              <a:ea typeface="Helvetica" pitchFamily="36" charset="0"/>
              <a:cs typeface="Helvetica" pitchFamily="36" charset="0"/>
            </a:endParaRPr>
          </a:p>
          <a:p>
            <a:pPr lvl="0">
              <a:spcBef>
                <a:spcPct val="20000"/>
              </a:spcBef>
            </a:pPr>
            <a:r>
              <a:rPr lang="en-US" sz="1200" i="1" dirty="0" err="1" smtClean="0">
                <a:latin typeface="Helvetica" pitchFamily="36" charset="0"/>
                <a:ea typeface="Helvetica" pitchFamily="36" charset="0"/>
                <a:cs typeface="Helvetica" pitchFamily="36" charset="0"/>
              </a:rPr>
              <a:t>http://www.ornl.gov/sci/techresources/Human_Genome/faq/genenumber.shtml</a:t>
            </a:r>
            <a:endParaRPr lang="en-US" sz="1200" i="1" dirty="0" smtClean="0">
              <a:latin typeface="Helvetica" pitchFamily="36" charset="0"/>
              <a:ea typeface="Helvetica" pitchFamily="36" charset="0"/>
              <a:cs typeface="Helvetica" pitchFamily="36" charset="0"/>
            </a:endParaRPr>
          </a:p>
          <a:p>
            <a:pPr lvl="0">
              <a:spcBef>
                <a:spcPct val="20000"/>
              </a:spcBef>
            </a:pPr>
            <a:r>
              <a:rPr lang="en-US" sz="2000" b="1" dirty="0" smtClean="0">
                <a:solidFill>
                  <a:srgbClr val="BFBFBF"/>
                </a:solidFill>
                <a:latin typeface="Helvetica" pitchFamily="36" charset="0"/>
                <a:ea typeface="Helvetica" pitchFamily="36" charset="0"/>
                <a:cs typeface="Helvetica" pitchFamily="36" charset="0"/>
              </a:rPr>
              <a:t>  </a:t>
            </a:r>
          </a:p>
        </p:txBody>
      </p:sp>
      <p:sp>
        <p:nvSpPr>
          <p:cNvPr id="8" name="Rectangle 7"/>
          <p:cNvSpPr/>
          <p:nvPr/>
        </p:nvSpPr>
        <p:spPr>
          <a:xfrm>
            <a:off x="228600" y="2672834"/>
            <a:ext cx="1126029" cy="461665"/>
          </a:xfrm>
          <a:prstGeom prst="rect">
            <a:avLst/>
          </a:prstGeom>
        </p:spPr>
        <p:txBody>
          <a:bodyPr wrap="none">
            <a:spAutoFit/>
          </a:bodyPr>
          <a:lstStyle/>
          <a:p>
            <a:pPr lvl="0">
              <a:spcBef>
                <a:spcPct val="20000"/>
              </a:spcBef>
            </a:pPr>
            <a:r>
              <a:rPr lang="en-US" sz="2400" b="1" dirty="0" smtClean="0">
                <a:latin typeface="Helvetica" pitchFamily="36" charset="0"/>
                <a:ea typeface="Helvetica" pitchFamily="36" charset="0"/>
                <a:cs typeface="Helvetica" pitchFamily="36" charset="0"/>
              </a:rPr>
              <a:t>23,299</a:t>
            </a:r>
          </a:p>
        </p:txBody>
      </p:sp>
      <p:sp>
        <p:nvSpPr>
          <p:cNvPr id="11"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slide9hop.jpg"/>
          <p:cNvPicPr>
            <a:picLocks noChangeAspect="1"/>
          </p:cNvPicPr>
          <p:nvPr/>
        </p:nvPicPr>
        <p:blipFill>
          <a:blip r:embed="rId2"/>
          <a:stretch>
            <a:fillRect/>
          </a:stretch>
        </p:blipFill>
        <p:spPr>
          <a:xfrm>
            <a:off x="0" y="0"/>
            <a:ext cx="9144000" cy="5715000"/>
          </a:xfrm>
          <a:prstGeom prst="rect">
            <a:avLst/>
          </a:prstGeom>
        </p:spPr>
      </p:pic>
      <p:sp>
        <p:nvSpPr>
          <p:cNvPr id="4" name="TextBox 3"/>
          <p:cNvSpPr txBox="1"/>
          <p:nvPr/>
        </p:nvSpPr>
        <p:spPr>
          <a:xfrm>
            <a:off x="304800" y="4838700"/>
            <a:ext cx="2743200" cy="600164"/>
          </a:xfrm>
          <a:prstGeom prst="rect">
            <a:avLst/>
          </a:prstGeom>
          <a:noFill/>
        </p:spPr>
        <p:txBody>
          <a:bodyPr wrap="square" rtlCol="0">
            <a:spAutoFit/>
          </a:bodyPr>
          <a:lstStyle/>
          <a:p>
            <a:r>
              <a:rPr lang="en-US" b="1" dirty="0" smtClean="0">
                <a:solidFill>
                  <a:schemeClr val="bg1"/>
                </a:solidFill>
                <a:latin typeface="Helvetica"/>
                <a:cs typeface="Helvetica"/>
              </a:rPr>
              <a:t>Stephen Hawking</a:t>
            </a:r>
          </a:p>
          <a:p>
            <a:r>
              <a:rPr lang="en-US" sz="1500" b="1" dirty="0" smtClean="0">
                <a:solidFill>
                  <a:schemeClr val="bg1"/>
                </a:solidFill>
                <a:latin typeface="Helvetica"/>
                <a:cs typeface="Helvetica"/>
              </a:rPr>
              <a:t>January 23, 2000`</a:t>
            </a:r>
            <a:endParaRPr lang="en-US" sz="1500" b="1" dirty="0">
              <a:solidFill>
                <a:schemeClr val="bg1"/>
              </a:solidFill>
              <a:latin typeface="Helvetica"/>
              <a:cs typeface="Helvetica"/>
            </a:endParaRPr>
          </a:p>
        </p:txBody>
      </p:sp>
      <p:sp>
        <p:nvSpPr>
          <p:cNvPr id="7"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chemeClr val="bg1"/>
                </a:solidFill>
                <a:latin typeface="Helvetica" pitchFamily="36" charset="0"/>
                <a:ea typeface="Helvetica" pitchFamily="36" charset="0"/>
                <a:cs typeface="Helvetica" pitchFamily="36" charset="0"/>
              </a:rPr>
              <a:t>THE ROLE OF NETWORKS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533400" y="1790700"/>
            <a:ext cx="7543800" cy="4495800"/>
          </a:xfrm>
          <a:prstGeom prst="rect">
            <a:avLst/>
          </a:prstGeom>
        </p:spPr>
        <p:txBody>
          <a:bodyPr vert="horz" lIns="91440" tIns="45720" rIns="91440" bIns="45720" rtlCol="0">
            <a:noAutofit/>
          </a:bodyPr>
          <a:lstStyle/>
          <a:p>
            <a:pPr lvl="0">
              <a:spcBef>
                <a:spcPct val="20000"/>
              </a:spcBef>
            </a:pPr>
            <a:r>
              <a:rPr lang="en-US" sz="4500" dirty="0" smtClean="0">
                <a:latin typeface="Helvetica" pitchFamily="36" charset="0"/>
                <a:ea typeface="Helvetica" pitchFamily="36" charset="0"/>
                <a:cs typeface="Helvetica" pitchFamily="36" charset="0"/>
              </a:rPr>
              <a:t>Behind each complex system there is a </a:t>
            </a:r>
            <a:r>
              <a:rPr lang="en-US" sz="4500" b="1" dirty="0" smtClean="0">
                <a:latin typeface="Helvetica" pitchFamily="36" charset="0"/>
                <a:ea typeface="Helvetica" pitchFamily="36" charset="0"/>
                <a:cs typeface="Helvetica" pitchFamily="36" charset="0"/>
              </a:rPr>
              <a:t>network</a:t>
            </a:r>
            <a:r>
              <a:rPr lang="en-US" sz="4500" dirty="0" smtClean="0">
                <a:latin typeface="Helvetica" pitchFamily="36" charset="0"/>
                <a:ea typeface="Helvetica" pitchFamily="36" charset="0"/>
                <a:cs typeface="Helvetica" pitchFamily="36" charset="0"/>
              </a:rPr>
              <a:t>, that defines the interactions between the component. </a:t>
            </a:r>
          </a:p>
        </p:txBody>
      </p:sp>
      <p:sp>
        <p:nvSpPr>
          <p:cNvPr id="6"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lide14_facebook.jpg"/>
          <p:cNvPicPr>
            <a:picLocks noChangeAspect="1"/>
          </p:cNvPicPr>
          <p:nvPr/>
        </p:nvPicPr>
        <p:blipFill>
          <a:blip r:embed="rId3"/>
          <a:stretch>
            <a:fillRect/>
          </a:stretch>
        </p:blipFill>
        <p:spPr>
          <a:xfrm>
            <a:off x="0" y="0"/>
            <a:ext cx="9144000" cy="5715000"/>
          </a:xfrm>
          <a:prstGeom prst="rect">
            <a:avLst/>
          </a:prstGeom>
        </p:spPr>
      </p:pic>
      <p:sp>
        <p:nvSpPr>
          <p:cNvPr id="8" name="TextBox 7"/>
          <p:cNvSpPr txBox="1"/>
          <p:nvPr/>
        </p:nvSpPr>
        <p:spPr>
          <a:xfrm>
            <a:off x="152400" y="5184456"/>
            <a:ext cx="5498823" cy="215444"/>
          </a:xfrm>
          <a:prstGeom prst="rect">
            <a:avLst/>
          </a:prstGeom>
          <a:noFill/>
        </p:spPr>
        <p:txBody>
          <a:bodyPr wrap="none" rtlCol="0">
            <a:spAutoFit/>
          </a:bodyPr>
          <a:lstStyle/>
          <a:p>
            <a:r>
              <a:rPr lang="en-US" sz="800" i="1" dirty="0" smtClean="0">
                <a:solidFill>
                  <a:srgbClr val="FFFFFF"/>
                </a:solidFill>
                <a:latin typeface="Helvetica"/>
                <a:cs typeface="Helvetica"/>
              </a:rPr>
              <a:t>Keith Shepherd's "Sunday Best”. http://baseballart.com/2010/07/shades-of-greatness-a-story-that-needed-to-be-told/</a:t>
            </a:r>
            <a:endParaRPr lang="hu-HU" sz="800" i="1" dirty="0">
              <a:solidFill>
                <a:srgbClr val="FFFFFF"/>
              </a:solidFill>
              <a:latin typeface="Helvetica"/>
              <a:cs typeface="Helvetica"/>
            </a:endParaRPr>
          </a:p>
        </p:txBody>
      </p:sp>
      <p:sp>
        <p:nvSpPr>
          <p:cNvPr id="9" name="TextBox 8"/>
          <p:cNvSpPr txBox="1"/>
          <p:nvPr/>
        </p:nvSpPr>
        <p:spPr>
          <a:xfrm>
            <a:off x="2019300" y="4076700"/>
            <a:ext cx="5105400" cy="338554"/>
          </a:xfrm>
          <a:prstGeom prst="rect">
            <a:avLst/>
          </a:prstGeom>
          <a:noFill/>
        </p:spPr>
        <p:txBody>
          <a:bodyPr wrap="square" rtlCol="0">
            <a:spAutoFit/>
          </a:bodyPr>
          <a:lstStyle/>
          <a:p>
            <a:r>
              <a:rPr lang="en-US" sz="1600" dirty="0" smtClean="0">
                <a:solidFill>
                  <a:schemeClr val="bg1"/>
                </a:solidFill>
                <a:latin typeface="Helvetica" pitchFamily="36" charset="0"/>
                <a:ea typeface="Helvetica" pitchFamily="36" charset="0"/>
                <a:cs typeface="Helvetica" pitchFamily="36" charset="0"/>
              </a:rPr>
              <a:t>The “Social Graph” behind </a:t>
            </a:r>
            <a:r>
              <a:rPr lang="en-US" sz="1600" dirty="0" err="1" smtClean="0">
                <a:solidFill>
                  <a:schemeClr val="bg1"/>
                </a:solidFill>
                <a:latin typeface="Helvetica" pitchFamily="36" charset="0"/>
                <a:ea typeface="Helvetica" pitchFamily="36" charset="0"/>
                <a:cs typeface="Helvetica" pitchFamily="36" charset="0"/>
              </a:rPr>
              <a:t>Facebook</a:t>
            </a:r>
            <a:endParaRPr lang="hu-HU" sz="1200" i="1" dirty="0" err="1" smtClean="0">
              <a:solidFill>
                <a:srgbClr val="FFFFFF"/>
              </a:solidFill>
              <a:latin typeface="Helvetica" pitchFamily="36" charset="0"/>
              <a:ea typeface="Helvetica" pitchFamily="36" charset="0"/>
              <a:cs typeface="Helvetica" pitchFamily="36" charset="0"/>
            </a:endParaRPr>
          </a:p>
        </p:txBody>
      </p:sp>
      <p:sp>
        <p:nvSpPr>
          <p:cNvPr id="1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chemeClr val="bg1"/>
                </a:solidFill>
                <a:latin typeface="Helvetica" pitchFamily="36" charset="0"/>
                <a:ea typeface="Helvetica" pitchFamily="36" charset="0"/>
                <a:cs typeface="Helvetica" pitchFamily="36" charset="0"/>
              </a:rPr>
              <a:t>SOCIETY        </a:t>
            </a:r>
            <a:r>
              <a:rPr lang="en-US" sz="1600" b="1" dirty="0" smtClean="0">
                <a:solidFill>
                  <a:schemeClr val="bg1">
                    <a:lumMod val="85000"/>
                  </a:schemeClr>
                </a:solidFill>
                <a:latin typeface="Helvetica" pitchFamily="36" charset="0"/>
                <a:ea typeface="Helvetica" pitchFamily="36" charset="0"/>
                <a:cs typeface="Helvetica" pitchFamily="36" charset="0"/>
              </a:rPr>
              <a:t>Factoid:</a:t>
            </a:r>
          </a:p>
        </p:txBody>
      </p:sp>
      <p:sp>
        <p:nvSpPr>
          <p:cNvPr id="13" name="Subtitle 2"/>
          <p:cNvSpPr txBox="1">
            <a:spLocks/>
          </p:cNvSpPr>
          <p:nvPr/>
        </p:nvSpPr>
        <p:spPr>
          <a:xfrm flipH="1">
            <a:off x="14478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10"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Text Box 2"/>
          <p:cNvSpPr txBox="1">
            <a:spLocks noChangeArrowheads="1"/>
          </p:cNvSpPr>
          <p:nvPr/>
        </p:nvSpPr>
        <p:spPr bwMode="auto">
          <a:xfrm>
            <a:off x="457200" y="0"/>
            <a:ext cx="8229600" cy="461665"/>
          </a:xfrm>
          <a:prstGeom prst="rect">
            <a:avLst/>
          </a:prstGeom>
          <a:noFill/>
          <a:ln w="9525">
            <a:noFill/>
            <a:miter lim="800000"/>
            <a:headEnd/>
            <a:tailEnd/>
          </a:ln>
        </p:spPr>
        <p:txBody>
          <a:bodyPr>
            <a:prstTxWarp prst="textNoShape">
              <a:avLst/>
            </a:prstTxWarp>
            <a:spAutoFit/>
          </a:bodyPr>
          <a:lstStyle/>
          <a:p>
            <a:pPr algn="l"/>
            <a:endParaRPr lang="hu-HU" sz="2400" b="0">
              <a:solidFill>
                <a:srgbClr val="FFFFFF"/>
              </a:solidFill>
              <a:ea typeface="Arial" charset="0"/>
              <a:cs typeface="Arial" charset="0"/>
            </a:endParaRPr>
          </a:p>
        </p:txBody>
      </p:sp>
      <p:pic>
        <p:nvPicPr>
          <p:cNvPr id="479235" name="Picture 3" descr="orgnet-email"/>
          <p:cNvPicPr>
            <a:picLocks noChangeAspect="1" noChangeArrowheads="1"/>
          </p:cNvPicPr>
          <p:nvPr/>
        </p:nvPicPr>
        <p:blipFill>
          <a:blip r:embed="rId2"/>
          <a:srcRect/>
          <a:stretch>
            <a:fillRect/>
          </a:stretch>
        </p:blipFill>
        <p:spPr bwMode="auto">
          <a:xfrm>
            <a:off x="1742209" y="771320"/>
            <a:ext cx="5659581" cy="3914980"/>
          </a:xfrm>
          <a:prstGeom prst="rect">
            <a:avLst/>
          </a:prstGeom>
          <a:noFill/>
          <a:ln w="9525">
            <a:noFill/>
            <a:miter lim="800000"/>
            <a:headEnd/>
            <a:tailEnd/>
          </a:ln>
        </p:spPr>
      </p:pic>
      <p:sp>
        <p:nvSpPr>
          <p:cNvPr id="479236" name="Text Box 4"/>
          <p:cNvSpPr txBox="1">
            <a:spLocks noChangeArrowheads="1"/>
          </p:cNvSpPr>
          <p:nvPr/>
        </p:nvSpPr>
        <p:spPr bwMode="auto">
          <a:xfrm>
            <a:off x="1295400" y="4416504"/>
            <a:ext cx="1752600" cy="1077218"/>
          </a:xfrm>
          <a:prstGeom prst="rect">
            <a:avLst/>
          </a:prstGeom>
          <a:noFill/>
          <a:ln w="9525">
            <a:noFill/>
            <a:miter lim="800000"/>
            <a:headEnd/>
            <a:tailEnd/>
          </a:ln>
        </p:spPr>
        <p:txBody>
          <a:bodyPr wrap="square">
            <a:prstTxWarp prst="textNoShape">
              <a:avLst/>
            </a:prstTxWarp>
            <a:spAutoFit/>
          </a:bodyPr>
          <a:lstStyle/>
          <a:p>
            <a:r>
              <a:rPr lang="en-US" sz="1600" dirty="0" smtClean="0">
                <a:solidFill>
                  <a:srgbClr val="000000"/>
                </a:solidFill>
                <a:latin typeface="Helvetica"/>
                <a:ea typeface="Arial" charset="0"/>
                <a:cs typeface="Helvetica"/>
              </a:rPr>
              <a:t>: </a:t>
            </a:r>
            <a:r>
              <a:rPr lang="en-US" sz="1400" dirty="0" smtClean="0">
                <a:solidFill>
                  <a:srgbClr val="000000"/>
                </a:solidFill>
                <a:latin typeface="Helvetica"/>
                <a:ea typeface="Arial" charset="0"/>
                <a:cs typeface="Helvetica"/>
              </a:rPr>
              <a:t>departments</a:t>
            </a:r>
          </a:p>
          <a:p>
            <a:endParaRPr lang="en-US" sz="800" dirty="0" smtClean="0">
              <a:solidFill>
                <a:srgbClr val="000000"/>
              </a:solidFill>
              <a:latin typeface="Helvetica"/>
              <a:ea typeface="Arial" charset="0"/>
              <a:cs typeface="Helvetica"/>
            </a:endParaRPr>
          </a:p>
          <a:p>
            <a:r>
              <a:rPr lang="en-US" sz="1600" dirty="0" smtClean="0">
                <a:solidFill>
                  <a:srgbClr val="000000"/>
                </a:solidFill>
                <a:latin typeface="Helvetica"/>
                <a:ea typeface="Arial" charset="0"/>
                <a:cs typeface="Helvetica"/>
              </a:rPr>
              <a:t>: </a:t>
            </a:r>
            <a:r>
              <a:rPr lang="en-US" sz="1400" dirty="0" smtClean="0">
                <a:solidFill>
                  <a:srgbClr val="000000"/>
                </a:solidFill>
                <a:latin typeface="Helvetica"/>
                <a:ea typeface="Arial" charset="0"/>
                <a:cs typeface="Helvetica"/>
              </a:rPr>
              <a:t>consultants</a:t>
            </a:r>
          </a:p>
          <a:p>
            <a:endParaRPr lang="en-US" sz="800" dirty="0" smtClean="0">
              <a:solidFill>
                <a:srgbClr val="000000"/>
              </a:solidFill>
              <a:latin typeface="Helvetica"/>
              <a:ea typeface="Arial" charset="0"/>
              <a:cs typeface="Helvetica"/>
            </a:endParaRPr>
          </a:p>
          <a:p>
            <a:r>
              <a:rPr lang="en-US" sz="1600" dirty="0" smtClean="0">
                <a:solidFill>
                  <a:srgbClr val="000000"/>
                </a:solidFill>
                <a:latin typeface="Helvetica"/>
                <a:ea typeface="Arial" charset="0"/>
                <a:cs typeface="Helvetica"/>
              </a:rPr>
              <a:t>: </a:t>
            </a:r>
            <a:r>
              <a:rPr lang="en-US" sz="1400" dirty="0">
                <a:solidFill>
                  <a:srgbClr val="000000"/>
                </a:solidFill>
                <a:latin typeface="Helvetica"/>
                <a:ea typeface="Arial" charset="0"/>
                <a:cs typeface="Helvetica"/>
              </a:rPr>
              <a:t>external experts</a:t>
            </a:r>
          </a:p>
        </p:txBody>
      </p:sp>
      <p:sp>
        <p:nvSpPr>
          <p:cNvPr id="479238" name="Text Box 6"/>
          <p:cNvSpPr txBox="1">
            <a:spLocks noChangeArrowheads="1"/>
          </p:cNvSpPr>
          <p:nvPr/>
        </p:nvSpPr>
        <p:spPr bwMode="auto">
          <a:xfrm>
            <a:off x="6019800" y="4416504"/>
            <a:ext cx="964827" cy="215444"/>
          </a:xfrm>
          <a:prstGeom prst="rect">
            <a:avLst/>
          </a:prstGeom>
          <a:noFill/>
          <a:ln w="9525">
            <a:noFill/>
            <a:miter lim="800000"/>
            <a:headEnd/>
            <a:tailEnd/>
          </a:ln>
        </p:spPr>
        <p:txBody>
          <a:bodyPr wrap="none">
            <a:prstTxWarp prst="textNoShape">
              <a:avLst/>
            </a:prstTxWarp>
            <a:spAutoFit/>
          </a:bodyPr>
          <a:lstStyle/>
          <a:p>
            <a:r>
              <a:rPr lang="en-US" sz="800" i="1" dirty="0" err="1">
                <a:latin typeface="Helvetica"/>
                <a:ea typeface="Arial" charset="0"/>
                <a:cs typeface="Helvetica"/>
              </a:rPr>
              <a:t>www.orgnet.com</a:t>
            </a:r>
            <a:endParaRPr lang="en-US" sz="800" i="1" dirty="0">
              <a:latin typeface="Helvetica"/>
              <a:ea typeface="Arial" charset="0"/>
              <a:cs typeface="Helvetica"/>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chemeClr val="bg1"/>
                </a:solidFill>
                <a:latin typeface="Helvetica" pitchFamily="36" charset="0"/>
                <a:ea typeface="Helvetica" pitchFamily="36" charset="0"/>
                <a:cs typeface="Helvetica" pitchFamily="36" charset="0"/>
              </a:rPr>
              <a:t>STRUCTURE OF AN ORGANIZATION</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9" name="Rectangle 8"/>
          <p:cNvSpPr/>
          <p:nvPr/>
        </p:nvSpPr>
        <p:spPr>
          <a:xfrm>
            <a:off x="381000" y="4526697"/>
            <a:ext cx="228600" cy="1524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23900" y="4526697"/>
            <a:ext cx="228600" cy="152400"/>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066800" y="4526697"/>
            <a:ext cx="228600" cy="15240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066800" y="4879896"/>
            <a:ext cx="228600" cy="152400"/>
          </a:xfrm>
          <a:prstGeom prst="rect">
            <a:avLst/>
          </a:prstGeom>
          <a:solidFill>
            <a:srgbClr val="DCC2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066800" y="5247500"/>
            <a:ext cx="228600" cy="152400"/>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lide16_neuron.jpg"/>
          <p:cNvPicPr>
            <a:picLocks noChangeAspect="1"/>
          </p:cNvPicPr>
          <p:nvPr/>
        </p:nvPicPr>
        <p:blipFill>
          <a:blip r:embed="rId3"/>
          <a:stretch>
            <a:fillRect/>
          </a:stretch>
        </p:blipFill>
        <p:spPr>
          <a:xfrm flipH="1">
            <a:off x="0" y="0"/>
            <a:ext cx="9144000" cy="5715000"/>
          </a:xfrm>
          <a:prstGeom prst="rect">
            <a:avLst/>
          </a:prstGeom>
        </p:spPr>
      </p:pic>
      <p:sp>
        <p:nvSpPr>
          <p:cNvPr id="2" name="Title 1"/>
          <p:cNvSpPr>
            <a:spLocks noGrp="1"/>
          </p:cNvSpPr>
          <p:nvPr>
            <p:ph type="ctrTitle"/>
          </p:nvPr>
        </p:nvSpPr>
        <p:spPr>
          <a:xfrm>
            <a:off x="457200" y="-317500"/>
            <a:ext cx="7772400" cy="1225021"/>
          </a:xfrm>
        </p:spPr>
        <p:txBody>
          <a:bodyPr>
            <a:normAutofit/>
          </a:bodyPr>
          <a:lstStyle/>
          <a:p>
            <a:r>
              <a:rPr lang="en-US" sz="3200" b="1" dirty="0" smtClean="0">
                <a:solidFill>
                  <a:srgbClr val="FF0000"/>
                </a:solidFill>
              </a:rPr>
              <a:t>Brain</a:t>
            </a:r>
            <a:endParaRPr lang="en-US" sz="3200" b="1" dirty="0">
              <a:solidFill>
                <a:srgbClr val="FF0000"/>
              </a:solidFill>
            </a:endParaRPr>
          </a:p>
        </p:txBody>
      </p:sp>
      <p:sp>
        <p:nvSpPr>
          <p:cNvPr id="9" name="TextBox 8"/>
          <p:cNvSpPr txBox="1"/>
          <p:nvPr/>
        </p:nvSpPr>
        <p:spPr>
          <a:xfrm>
            <a:off x="1600200" y="1366778"/>
            <a:ext cx="4743450" cy="2862322"/>
          </a:xfrm>
          <a:prstGeom prst="rect">
            <a:avLst/>
          </a:prstGeom>
          <a:noFill/>
        </p:spPr>
        <p:txBody>
          <a:bodyPr wrap="square" rtlCol="0">
            <a:spAutoFit/>
          </a:bodyPr>
          <a:lstStyle/>
          <a:p>
            <a:r>
              <a:rPr lang="hu-HU" sz="4500" b="1" dirty="0" smtClean="0">
                <a:solidFill>
                  <a:srgbClr val="FFFFFF"/>
                </a:solidFill>
                <a:latin typeface="Helvetica" pitchFamily="36" charset="0"/>
                <a:ea typeface="Helvetica" pitchFamily="36" charset="0"/>
                <a:cs typeface="Helvetica" pitchFamily="36" charset="0"/>
              </a:rPr>
              <a:t>Human Brain has between</a:t>
            </a:r>
          </a:p>
          <a:p>
            <a:r>
              <a:rPr lang="hu-HU" sz="4500" b="1" dirty="0" smtClean="0">
                <a:solidFill>
                  <a:srgbClr val="FFFFFF"/>
                </a:solidFill>
                <a:latin typeface="Helvetica" pitchFamily="36" charset="0"/>
                <a:ea typeface="Helvetica" pitchFamily="36" charset="0"/>
                <a:cs typeface="Helvetica" pitchFamily="36" charset="0"/>
              </a:rPr>
              <a:t>10-100 billion neurons.</a:t>
            </a:r>
            <a:endParaRPr lang="hu-HU" sz="4500" b="1" dirty="0">
              <a:solidFill>
                <a:srgbClr val="FFFFFF"/>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BRAIN        </a:t>
            </a:r>
            <a:r>
              <a:rPr lang="en-US" sz="1600" b="1" dirty="0" smtClean="0">
                <a:solidFill>
                  <a:schemeClr val="bg1">
                    <a:lumMod val="85000"/>
                  </a:schemeClr>
                </a:solidFill>
                <a:latin typeface="Helvetica" pitchFamily="36" charset="0"/>
                <a:ea typeface="Helvetica" pitchFamily="36" charset="0"/>
                <a:cs typeface="Helvetica" pitchFamily="36" charset="0"/>
              </a:rPr>
              <a:t>Factoid:</a:t>
            </a:r>
          </a:p>
        </p:txBody>
      </p:sp>
      <p:sp>
        <p:nvSpPr>
          <p:cNvPr id="11" name="Subtitle 2"/>
          <p:cNvSpPr txBox="1">
            <a:spLocks/>
          </p:cNvSpPr>
          <p:nvPr/>
        </p:nvSpPr>
        <p:spPr>
          <a:xfrm flipH="1">
            <a:off x="11430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10"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2"/>
          <p:cNvSpPr txBox="1">
            <a:spLocks/>
          </p:cNvSpPr>
          <p:nvPr/>
        </p:nvSpPr>
        <p:spPr>
          <a:xfrm flipH="1">
            <a:off x="1630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9" name="Picture 8" descr="F-I-credit_card.jpg"/>
          <p:cNvPicPr>
            <a:picLocks noChangeAspect="1"/>
          </p:cNvPicPr>
          <p:nvPr/>
        </p:nvPicPr>
        <p:blipFill>
          <a:blip r:embed="rId3"/>
          <a:stretch>
            <a:fillRect/>
          </a:stretch>
        </p:blipFill>
        <p:spPr>
          <a:xfrm>
            <a:off x="1714500" y="0"/>
            <a:ext cx="5715000" cy="5715000"/>
          </a:xfrm>
          <a:prstGeom prst="rect">
            <a:avLst/>
          </a:prstGeom>
        </p:spPr>
      </p:pic>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subtle financial networks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6"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Helvetica"/>
                <a:cs typeface="Helvetica"/>
              </a:rPr>
              <a:t>FROM SADDAM HUSSEIN TO NETWORK THEORY </a:t>
            </a: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chemeClr val="bg1"/>
                </a:solidFill>
                <a:latin typeface="Helvetica" pitchFamily="36" charset="0"/>
                <a:ea typeface="Helvetica" pitchFamily="36" charset="0"/>
                <a:cs typeface="Helvetica" pitchFamily="36" charset="0"/>
              </a:rPr>
              <a:t>Section 2: 					</a:t>
            </a:r>
            <a:r>
              <a:rPr lang="en-US" sz="1600" dirty="0" smtClean="0">
                <a:solidFill>
                  <a:srgbClr val="FFFFFF"/>
                </a:solidFill>
              </a:rPr>
              <a:t>FROM SADDAM HUSSEIN TO NETWORK THEORY </a:t>
            </a:r>
          </a:p>
          <a:p>
            <a:pPr lvl="0">
              <a:spcBef>
                <a:spcPct val="20000"/>
              </a:spcBef>
            </a:pP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crisi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344"/>
            <a:ext cx="9144000" cy="5081666"/>
          </a:xfrm>
          <a:prstGeom prst="rect">
            <a:avLst/>
          </a:prstGeom>
        </p:spPr>
      </p:pic>
      <p:sp>
        <p:nvSpPr>
          <p:cNvPr id="13" name="Subtitle 2"/>
          <p:cNvSpPr txBox="1">
            <a:spLocks/>
          </p:cNvSpPr>
          <p:nvPr/>
        </p:nvSpPr>
        <p:spPr>
          <a:xfrm flipH="1">
            <a:off x="16306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not so subtle financial networks: 2011</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7" name="TextBox 3"/>
          <p:cNvSpPr txBox="1">
            <a:spLocks noChangeArrowheads="1"/>
          </p:cNvSpPr>
          <p:nvPr/>
        </p:nvSpPr>
        <p:spPr bwMode="auto">
          <a:xfrm>
            <a:off x="6478005"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80258" name="Picture 3" descr="Bild1"/>
          <p:cNvPicPr>
            <a:picLocks noGrp="1" noChangeAspect="1" noChangeArrowheads="1"/>
          </p:cNvPicPr>
          <p:nvPr>
            <p:ph sz="half" idx="1"/>
          </p:nvPr>
        </p:nvPicPr>
        <p:blipFill>
          <a:blip r:embed="rId2"/>
          <a:srcRect/>
          <a:stretch>
            <a:fillRect/>
          </a:stretch>
        </p:blipFill>
        <p:spPr>
          <a:xfrm>
            <a:off x="2514600" y="955146"/>
            <a:ext cx="6172200" cy="3426354"/>
          </a:xfrm>
          <a:noFill/>
        </p:spPr>
      </p:pic>
      <p:pic>
        <p:nvPicPr>
          <p:cNvPr id="333828" name="Picture 4" descr="Bild4"/>
          <p:cNvPicPr>
            <a:picLocks noGrp="1" noChangeAspect="1" noChangeArrowheads="1"/>
          </p:cNvPicPr>
          <p:nvPr>
            <p:ph sz="half" idx="2"/>
          </p:nvPr>
        </p:nvPicPr>
        <p:blipFill>
          <a:blip r:embed="rId3"/>
          <a:srcRect/>
          <a:stretch>
            <a:fillRect/>
          </a:stretch>
        </p:blipFill>
        <p:spPr>
          <a:xfrm>
            <a:off x="2514600" y="930011"/>
            <a:ext cx="6248400" cy="3451489"/>
          </a:xfrm>
          <a:noFill/>
        </p:spPr>
      </p:pic>
      <p:sp>
        <p:nvSpPr>
          <p:cNvPr id="480261" name="Text Box 5"/>
          <p:cNvSpPr txBox="1">
            <a:spLocks noChangeArrowheads="1"/>
          </p:cNvSpPr>
          <p:nvPr/>
        </p:nvSpPr>
        <p:spPr bwMode="auto">
          <a:xfrm>
            <a:off x="609600" y="4889501"/>
            <a:ext cx="184666" cy="369332"/>
          </a:xfrm>
          <a:prstGeom prst="rect">
            <a:avLst/>
          </a:prstGeom>
          <a:noFill/>
          <a:ln w="9525">
            <a:noFill/>
            <a:miter lim="800000"/>
            <a:headEnd/>
            <a:tailEnd/>
          </a:ln>
        </p:spPr>
        <p:txBody>
          <a:bodyPr wrap="none">
            <a:prstTxWarp prst="textNoShape">
              <a:avLst/>
            </a:prstTxWarp>
            <a:spAutoFit/>
          </a:bodyPr>
          <a:lstStyle/>
          <a:p>
            <a:endParaRPr lang="hu-HU" sz="1800" b="0">
              <a:latin typeface="Arial" charset="0"/>
              <a:ea typeface="Arial" charset="0"/>
              <a:cs typeface="Arial" charset="0"/>
            </a:endParaRPr>
          </a:p>
        </p:txBody>
      </p:sp>
      <p:sp>
        <p:nvSpPr>
          <p:cNvPr id="480262" name="Text Box 6"/>
          <p:cNvSpPr txBox="1">
            <a:spLocks noChangeArrowheads="1"/>
          </p:cNvSpPr>
          <p:nvPr/>
        </p:nvSpPr>
        <p:spPr bwMode="auto">
          <a:xfrm>
            <a:off x="228600" y="1485900"/>
            <a:ext cx="966994" cy="369332"/>
          </a:xfrm>
          <a:prstGeom prst="rect">
            <a:avLst/>
          </a:prstGeom>
          <a:noFill/>
          <a:ln w="9525">
            <a:noFill/>
            <a:miter lim="800000"/>
            <a:headEnd/>
            <a:tailEnd/>
          </a:ln>
        </p:spPr>
        <p:txBody>
          <a:bodyPr wrap="none">
            <a:prstTxWarp prst="textNoShape">
              <a:avLst/>
            </a:prstTxWarp>
            <a:spAutoFit/>
          </a:bodyPr>
          <a:lstStyle/>
          <a:p>
            <a:r>
              <a:rPr lang="de-DE" b="1" dirty="0">
                <a:latin typeface="Helvetica"/>
                <a:ea typeface="Arial" charset="0"/>
                <a:cs typeface="Helvetica"/>
              </a:rPr>
              <a:t>Nodes</a:t>
            </a:r>
            <a:r>
              <a:rPr lang="de-DE" b="1" dirty="0" smtClean="0">
                <a:latin typeface="Helvetica"/>
                <a:ea typeface="Arial" charset="0"/>
                <a:cs typeface="Helvetica"/>
              </a:rPr>
              <a:t>:</a:t>
            </a:r>
            <a:endParaRPr lang="de-DE" b="1" dirty="0">
              <a:latin typeface="Helvetica"/>
              <a:ea typeface="Arial" charset="0"/>
              <a:cs typeface="Helvetica"/>
            </a:endParaRPr>
          </a:p>
        </p:txBody>
      </p:sp>
      <p:sp>
        <p:nvSpPr>
          <p:cNvPr id="480263" name="Text Box 7"/>
          <p:cNvSpPr txBox="1">
            <a:spLocks noChangeArrowheads="1"/>
          </p:cNvSpPr>
          <p:nvPr/>
        </p:nvSpPr>
        <p:spPr bwMode="auto">
          <a:xfrm>
            <a:off x="228600" y="4152900"/>
            <a:ext cx="864427" cy="369332"/>
          </a:xfrm>
          <a:prstGeom prst="rect">
            <a:avLst/>
          </a:prstGeom>
          <a:noFill/>
          <a:ln w="9525">
            <a:noFill/>
            <a:miter lim="800000"/>
            <a:headEnd/>
            <a:tailEnd/>
          </a:ln>
        </p:spPr>
        <p:txBody>
          <a:bodyPr wrap="none">
            <a:prstTxWarp prst="textNoShape">
              <a:avLst/>
            </a:prstTxWarp>
            <a:spAutoFit/>
          </a:bodyPr>
          <a:lstStyle/>
          <a:p>
            <a:r>
              <a:rPr lang="de-DE" b="1" dirty="0">
                <a:latin typeface="Helvetica"/>
                <a:ea typeface="Arial" charset="0"/>
                <a:cs typeface="Helvetica"/>
              </a:rPr>
              <a:t>Links:</a:t>
            </a:r>
            <a:r>
              <a:rPr lang="de-DE" b="1" dirty="0" smtClean="0">
                <a:latin typeface="Helvetica"/>
                <a:ea typeface="Arial" charset="0"/>
                <a:cs typeface="Helvetica"/>
              </a:rPr>
              <a:t> </a:t>
            </a:r>
          </a:p>
        </p:txBody>
      </p:sp>
      <p:sp>
        <p:nvSpPr>
          <p:cNvPr id="480264" name="Text Box 8"/>
          <p:cNvSpPr txBox="1">
            <a:spLocks noChangeArrowheads="1"/>
          </p:cNvSpPr>
          <p:nvPr/>
        </p:nvSpPr>
        <p:spPr bwMode="auto">
          <a:xfrm>
            <a:off x="6781800" y="4525714"/>
            <a:ext cx="2061985" cy="215444"/>
          </a:xfrm>
          <a:prstGeom prst="rect">
            <a:avLst/>
          </a:prstGeom>
          <a:noFill/>
          <a:ln w="9525">
            <a:noFill/>
            <a:miter lim="800000"/>
            <a:headEnd/>
            <a:tailEnd/>
          </a:ln>
        </p:spPr>
        <p:txBody>
          <a:bodyPr wrap="none">
            <a:prstTxWarp prst="textNoShape">
              <a:avLst/>
            </a:prstTxWarp>
            <a:spAutoFit/>
          </a:bodyPr>
          <a:lstStyle/>
          <a:p>
            <a:r>
              <a:rPr lang="de-DE" sz="800" i="1" dirty="0" err="1">
                <a:latin typeface="Helvetica"/>
                <a:ea typeface="Arial" charset="0"/>
                <a:cs typeface="Helvetica"/>
              </a:rPr>
              <a:t>http://ecclectic.ss.uci.edu/~drwhite/Movie</a:t>
            </a:r>
            <a:endParaRPr lang="de-DE" sz="800" i="1" dirty="0">
              <a:latin typeface="Helvetica"/>
              <a:ea typeface="Arial" charset="0"/>
              <a:cs typeface="Helvetica"/>
            </a:endParaRPr>
          </a:p>
        </p:txBody>
      </p:sp>
      <p:sp>
        <p:nvSpPr>
          <p:cNvPr id="480265" name="Text Box 9"/>
          <p:cNvSpPr txBox="1">
            <a:spLocks noChangeArrowheads="1"/>
          </p:cNvSpPr>
          <p:nvPr/>
        </p:nvSpPr>
        <p:spPr bwMode="auto">
          <a:xfrm>
            <a:off x="-1311275" y="5224198"/>
            <a:ext cx="184666" cy="461665"/>
          </a:xfrm>
          <a:prstGeom prst="rect">
            <a:avLst/>
          </a:prstGeom>
          <a:noFill/>
          <a:ln w="9525">
            <a:noFill/>
            <a:miter lim="800000"/>
            <a:headEnd/>
            <a:tailEnd/>
          </a:ln>
        </p:spPr>
        <p:txBody>
          <a:bodyPr wrap="none">
            <a:prstTxWarp prst="textNoShape">
              <a:avLst/>
            </a:prstTxWarp>
            <a:spAutoFit/>
          </a:bodyPr>
          <a:lstStyle/>
          <a:p>
            <a:endParaRPr lang="hu-HU" sz="2400">
              <a:ea typeface="Arial" charset="0"/>
              <a:cs typeface="Arial" charset="0"/>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BUSINESS TIES IN US BIOTECH-INDUSTRY</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13" name="Rectangle 12"/>
          <p:cNvSpPr/>
          <p:nvPr/>
        </p:nvSpPr>
        <p:spPr>
          <a:xfrm>
            <a:off x="1671626" y="2953048"/>
            <a:ext cx="228600" cy="1524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671626" y="4991100"/>
            <a:ext cx="228600" cy="15240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671626" y="2628900"/>
            <a:ext cx="228600" cy="152400"/>
          </a:xfrm>
          <a:prstGeom prst="rect">
            <a:avLst/>
          </a:prstGeom>
          <a:solidFill>
            <a:srgbClr val="DCC2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671626" y="2267248"/>
            <a:ext cx="228600" cy="152400"/>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Box 4"/>
          <p:cNvSpPr txBox="1">
            <a:spLocks noChangeArrowheads="1"/>
          </p:cNvSpPr>
          <p:nvPr/>
        </p:nvSpPr>
        <p:spPr bwMode="auto">
          <a:xfrm>
            <a:off x="228600" y="1866900"/>
            <a:ext cx="1752600" cy="2000548"/>
          </a:xfrm>
          <a:prstGeom prst="rect">
            <a:avLst/>
          </a:prstGeom>
          <a:noFill/>
          <a:ln w="9525">
            <a:noFill/>
            <a:miter lim="800000"/>
            <a:headEnd/>
            <a:tailEnd/>
          </a:ln>
        </p:spPr>
        <p:txBody>
          <a:bodyPr wrap="square">
            <a:prstTxWarp prst="textNoShape">
              <a:avLst/>
            </a:prstTxWarp>
            <a:spAutoFit/>
          </a:bodyPr>
          <a:lstStyle/>
          <a:p>
            <a:r>
              <a:rPr lang="en-US" sz="1400" dirty="0" smtClean="0">
                <a:solidFill>
                  <a:srgbClr val="000000"/>
                </a:solidFill>
                <a:latin typeface="Helvetica"/>
                <a:ea typeface="Arial" charset="0"/>
                <a:cs typeface="Helvetica"/>
              </a:rPr>
              <a:t>Companies</a:t>
            </a:r>
          </a:p>
          <a:p>
            <a:endParaRPr lang="en-US" sz="800" dirty="0" smtClean="0">
              <a:solidFill>
                <a:srgbClr val="000000"/>
              </a:solidFill>
              <a:latin typeface="Helvetica"/>
              <a:ea typeface="Arial" charset="0"/>
              <a:cs typeface="Helvetica"/>
            </a:endParaRPr>
          </a:p>
          <a:p>
            <a:r>
              <a:rPr lang="en-US" sz="1400" dirty="0" smtClean="0">
                <a:solidFill>
                  <a:srgbClr val="000000"/>
                </a:solidFill>
                <a:latin typeface="Helvetica"/>
                <a:ea typeface="Arial" charset="0"/>
                <a:cs typeface="Helvetica"/>
              </a:rPr>
              <a:t>Investment</a:t>
            </a:r>
          </a:p>
          <a:p>
            <a:endParaRPr lang="en-US" sz="800" dirty="0" smtClean="0">
              <a:solidFill>
                <a:srgbClr val="000000"/>
              </a:solidFill>
              <a:latin typeface="Helvetica"/>
              <a:ea typeface="Arial" charset="0"/>
              <a:cs typeface="Helvetica"/>
            </a:endParaRPr>
          </a:p>
          <a:p>
            <a:r>
              <a:rPr lang="en-US" sz="1400" dirty="0" smtClean="0">
                <a:solidFill>
                  <a:srgbClr val="000000"/>
                </a:solidFill>
                <a:latin typeface="Helvetica"/>
                <a:ea typeface="Arial" charset="0"/>
                <a:cs typeface="Helvetica"/>
              </a:rPr>
              <a:t>Pharma</a:t>
            </a:r>
          </a:p>
          <a:p>
            <a:endParaRPr lang="en-US" sz="800" dirty="0" smtClean="0">
              <a:solidFill>
                <a:srgbClr val="000000"/>
              </a:solidFill>
              <a:latin typeface="Helvetica"/>
              <a:ea typeface="Arial" charset="0"/>
              <a:cs typeface="Helvetica"/>
            </a:endParaRPr>
          </a:p>
          <a:p>
            <a:r>
              <a:rPr lang="en-US" sz="1400" dirty="0" smtClean="0">
                <a:solidFill>
                  <a:srgbClr val="000000"/>
                </a:solidFill>
                <a:latin typeface="Helvetica"/>
                <a:ea typeface="Arial" charset="0"/>
                <a:cs typeface="Helvetica"/>
              </a:rPr>
              <a:t>Research Labs</a:t>
            </a:r>
          </a:p>
          <a:p>
            <a:endParaRPr lang="en-US" sz="800" dirty="0" smtClean="0">
              <a:solidFill>
                <a:srgbClr val="000000"/>
              </a:solidFill>
              <a:latin typeface="Helvetica"/>
              <a:ea typeface="Arial" charset="0"/>
              <a:cs typeface="Helvetica"/>
            </a:endParaRPr>
          </a:p>
          <a:p>
            <a:r>
              <a:rPr lang="en-US" sz="1400" dirty="0" smtClean="0">
                <a:solidFill>
                  <a:srgbClr val="000000"/>
                </a:solidFill>
                <a:latin typeface="Helvetica"/>
                <a:ea typeface="Arial" charset="0"/>
                <a:cs typeface="Helvetica"/>
              </a:rPr>
              <a:t>Public</a:t>
            </a:r>
          </a:p>
          <a:p>
            <a:endParaRPr lang="en-US" sz="800" dirty="0" smtClean="0">
              <a:solidFill>
                <a:srgbClr val="000000"/>
              </a:solidFill>
              <a:latin typeface="Helvetica"/>
              <a:ea typeface="Arial" charset="0"/>
              <a:cs typeface="Helvetica"/>
            </a:endParaRPr>
          </a:p>
          <a:p>
            <a:r>
              <a:rPr lang="en-US" sz="1400" dirty="0" smtClean="0">
                <a:solidFill>
                  <a:srgbClr val="000000"/>
                </a:solidFill>
                <a:latin typeface="Helvetica"/>
                <a:ea typeface="Arial" charset="0"/>
                <a:cs typeface="Helvetica"/>
              </a:rPr>
              <a:t>Biotechnology</a:t>
            </a:r>
          </a:p>
        </p:txBody>
      </p:sp>
      <p:sp>
        <p:nvSpPr>
          <p:cNvPr id="19" name="Rectangle 18"/>
          <p:cNvSpPr/>
          <p:nvPr/>
        </p:nvSpPr>
        <p:spPr>
          <a:xfrm>
            <a:off x="1671626" y="3638848"/>
            <a:ext cx="228600" cy="1524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671626" y="3314700"/>
            <a:ext cx="228600" cy="152400"/>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671626" y="5300398"/>
            <a:ext cx="228600" cy="15240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671626" y="1943100"/>
            <a:ext cx="228600" cy="15240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671626" y="4664958"/>
            <a:ext cx="228600" cy="152400"/>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 Box 4"/>
          <p:cNvSpPr txBox="1">
            <a:spLocks noChangeArrowheads="1"/>
          </p:cNvSpPr>
          <p:nvPr/>
        </p:nvSpPr>
        <p:spPr bwMode="auto">
          <a:xfrm>
            <a:off x="228600" y="4539615"/>
            <a:ext cx="1752600" cy="984885"/>
          </a:xfrm>
          <a:prstGeom prst="rect">
            <a:avLst/>
          </a:prstGeom>
          <a:noFill/>
          <a:ln w="9525">
            <a:noFill/>
            <a:miter lim="800000"/>
            <a:headEnd/>
            <a:tailEnd/>
          </a:ln>
        </p:spPr>
        <p:txBody>
          <a:bodyPr wrap="square">
            <a:prstTxWarp prst="textNoShape">
              <a:avLst/>
            </a:prstTxWarp>
            <a:spAutoFit/>
          </a:bodyPr>
          <a:lstStyle/>
          <a:p>
            <a:r>
              <a:rPr lang="en-US" sz="1400" dirty="0" smtClean="0">
                <a:solidFill>
                  <a:srgbClr val="000000"/>
                </a:solidFill>
                <a:latin typeface="Helvetica"/>
                <a:ea typeface="Arial" charset="0"/>
                <a:cs typeface="Helvetica"/>
              </a:rPr>
              <a:t>Collaborations</a:t>
            </a:r>
          </a:p>
          <a:p>
            <a:endParaRPr lang="en-US" sz="800" dirty="0" smtClean="0">
              <a:solidFill>
                <a:srgbClr val="000000"/>
              </a:solidFill>
              <a:latin typeface="Helvetica"/>
              <a:ea typeface="Arial" charset="0"/>
              <a:cs typeface="Helvetica"/>
            </a:endParaRPr>
          </a:p>
          <a:p>
            <a:r>
              <a:rPr lang="en-US" sz="1400" dirty="0" smtClean="0">
                <a:solidFill>
                  <a:srgbClr val="000000"/>
                </a:solidFill>
                <a:latin typeface="Helvetica"/>
                <a:ea typeface="Arial" charset="0"/>
                <a:cs typeface="Helvetica"/>
              </a:rPr>
              <a:t>Financial</a:t>
            </a:r>
          </a:p>
          <a:p>
            <a:endParaRPr lang="en-US" sz="800" dirty="0" smtClean="0">
              <a:solidFill>
                <a:srgbClr val="000000"/>
              </a:solidFill>
              <a:latin typeface="Helvetica"/>
              <a:ea typeface="Arial" charset="0"/>
              <a:cs typeface="Helvetica"/>
            </a:endParaRPr>
          </a:p>
          <a:p>
            <a:r>
              <a:rPr lang="en-US" sz="1400" dirty="0" smtClean="0">
                <a:solidFill>
                  <a:srgbClr val="000000"/>
                </a:solidFill>
                <a:latin typeface="Helvetica"/>
                <a:ea typeface="Arial" charset="0"/>
                <a:cs typeface="Helvetica"/>
              </a:rPr>
              <a:t>R&amp;D</a:t>
            </a:r>
          </a:p>
        </p:txBody>
      </p:sp>
      <p:sp>
        <p:nvSpPr>
          <p:cNvPr id="25" name="TextBox 2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33828"/>
                                        </p:tgtEl>
                                        <p:attrNameLst>
                                          <p:attrName>style.visibility</p:attrName>
                                        </p:attrNameLst>
                                      </p:cBhvr>
                                      <p:to>
                                        <p:strVal val="visible"/>
                                      </p:to>
                                    </p:set>
                                    <p:animEffect transition="in" filter="strips(downLeft)">
                                      <p:cBhvr>
                                        <p:cTn id="7" dur="500"/>
                                        <p:tgtEl>
                                          <p:spTgt spid="333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INTERNET</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pic>
        <p:nvPicPr>
          <p:cNvPr id="244" name="Picture 2" descr="hal1"/>
          <p:cNvPicPr>
            <a:picLocks noChangeAspect="1" noChangeArrowheads="1"/>
          </p:cNvPicPr>
          <p:nvPr/>
        </p:nvPicPr>
        <p:blipFill>
          <a:blip r:embed="rId2"/>
          <a:srcRect/>
          <a:stretch>
            <a:fillRect/>
          </a:stretch>
        </p:blipFill>
        <p:spPr bwMode="auto">
          <a:xfrm>
            <a:off x="4572000" y="3074156"/>
            <a:ext cx="4411532" cy="2145544"/>
          </a:xfrm>
          <a:prstGeom prst="rect">
            <a:avLst/>
          </a:prstGeom>
          <a:noFill/>
          <a:ln w="9525">
            <a:noFill/>
            <a:miter lim="800000"/>
            <a:headEnd/>
            <a:tailEnd/>
          </a:ln>
        </p:spPr>
      </p:pic>
      <p:pic>
        <p:nvPicPr>
          <p:cNvPr id="245" name="Picture 3" descr="internet"/>
          <p:cNvPicPr>
            <a:picLocks noChangeAspect="1" noChangeArrowheads="1"/>
          </p:cNvPicPr>
          <p:nvPr/>
        </p:nvPicPr>
        <p:blipFill>
          <a:blip r:embed="rId3"/>
          <a:srcRect/>
          <a:stretch>
            <a:fillRect/>
          </a:stretch>
        </p:blipFill>
        <p:spPr bwMode="auto">
          <a:xfrm>
            <a:off x="4572000" y="795888"/>
            <a:ext cx="4411532" cy="2061612"/>
          </a:xfrm>
          <a:prstGeom prst="rect">
            <a:avLst/>
          </a:prstGeom>
          <a:noFill/>
          <a:ln w="9525">
            <a:noFill/>
            <a:miter lim="800000"/>
            <a:headEnd/>
            <a:tailEnd/>
          </a:ln>
        </p:spPr>
      </p:pic>
      <p:grpSp>
        <p:nvGrpSpPr>
          <p:cNvPr id="253" name="Group 252"/>
          <p:cNvGrpSpPr/>
          <p:nvPr/>
        </p:nvGrpSpPr>
        <p:grpSpPr>
          <a:xfrm>
            <a:off x="152400" y="1454889"/>
            <a:ext cx="4080945" cy="2850411"/>
            <a:chOff x="76200" y="1454889"/>
            <a:chExt cx="4080945" cy="2850411"/>
          </a:xfrm>
        </p:grpSpPr>
        <p:sp>
          <p:nvSpPr>
            <p:cNvPr id="110" name="Oval 109"/>
            <p:cNvSpPr/>
            <p:nvPr/>
          </p:nvSpPr>
          <p:spPr>
            <a:xfrm>
              <a:off x="2580797" y="2003676"/>
              <a:ext cx="1529839" cy="1187845"/>
            </a:xfrm>
            <a:prstGeom prst="ellipse">
              <a:avLst/>
            </a:prstGeom>
            <a:gradFill flip="none" rotWithShape="1">
              <a:gsLst>
                <a:gs pos="0">
                  <a:schemeClr val="accent1">
                    <a:tint val="100000"/>
                    <a:shade val="100000"/>
                    <a:satMod val="130000"/>
                    <a:alpha val="70000"/>
                  </a:schemeClr>
                </a:gs>
                <a:gs pos="100000">
                  <a:schemeClr val="accent1">
                    <a:tint val="50000"/>
                    <a:shade val="100000"/>
                    <a:satMod val="350000"/>
                    <a:alpha val="7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848464" y="2003677"/>
              <a:ext cx="1138725" cy="907828"/>
            </a:xfrm>
            <a:prstGeom prst="ellipse">
              <a:avLst/>
            </a:prstGeom>
            <a:gradFill flip="none" rotWithShape="1">
              <a:gsLst>
                <a:gs pos="0">
                  <a:schemeClr val="accent1">
                    <a:tint val="100000"/>
                    <a:shade val="100000"/>
                    <a:satMod val="130000"/>
                    <a:alpha val="70000"/>
                  </a:schemeClr>
                </a:gs>
                <a:gs pos="100000">
                  <a:schemeClr val="accent1">
                    <a:tint val="50000"/>
                    <a:shade val="100000"/>
                    <a:satMod val="350000"/>
                    <a:alpha val="7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2" name="Oval 111"/>
            <p:cNvSpPr/>
            <p:nvPr/>
          </p:nvSpPr>
          <p:spPr>
            <a:xfrm>
              <a:off x="713731" y="3243368"/>
              <a:ext cx="1604399" cy="1061932"/>
            </a:xfrm>
            <a:prstGeom prst="ellipse">
              <a:avLst/>
            </a:prstGeom>
            <a:gradFill flip="none" rotWithShape="1">
              <a:gsLst>
                <a:gs pos="0">
                  <a:schemeClr val="accent1">
                    <a:tint val="100000"/>
                    <a:shade val="100000"/>
                    <a:satMod val="130000"/>
                    <a:alpha val="70000"/>
                  </a:schemeClr>
                </a:gs>
                <a:gs pos="100000">
                  <a:schemeClr val="accent1">
                    <a:tint val="50000"/>
                    <a:shade val="100000"/>
                    <a:satMod val="350000"/>
                    <a:alpha val="7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grpSp>
          <p:nvGrpSpPr>
            <p:cNvPr id="12" name="Group 46"/>
            <p:cNvGrpSpPr>
              <a:grpSpLocks/>
            </p:cNvGrpSpPr>
            <p:nvPr/>
          </p:nvGrpSpPr>
          <p:grpSpPr bwMode="auto">
            <a:xfrm>
              <a:off x="553190" y="1598101"/>
              <a:ext cx="481371" cy="421199"/>
              <a:chOff x="1056" y="1920"/>
              <a:chExt cx="384" cy="336"/>
            </a:xfrm>
          </p:grpSpPr>
          <p:sp>
            <p:nvSpPr>
              <p:cNvPr id="13"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4"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15"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6"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7"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18"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23" name="Group 46"/>
            <p:cNvGrpSpPr>
              <a:grpSpLocks/>
            </p:cNvGrpSpPr>
            <p:nvPr/>
          </p:nvGrpSpPr>
          <p:grpSpPr bwMode="auto">
            <a:xfrm>
              <a:off x="83723" y="2131501"/>
              <a:ext cx="481371" cy="421199"/>
              <a:chOff x="1056" y="1920"/>
              <a:chExt cx="384" cy="336"/>
            </a:xfrm>
          </p:grpSpPr>
          <p:sp>
            <p:nvSpPr>
              <p:cNvPr id="24"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25"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26"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27"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28"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29"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30" name="Group 46"/>
            <p:cNvGrpSpPr>
              <a:grpSpLocks/>
            </p:cNvGrpSpPr>
            <p:nvPr/>
          </p:nvGrpSpPr>
          <p:grpSpPr bwMode="auto">
            <a:xfrm>
              <a:off x="248390" y="2628900"/>
              <a:ext cx="481371" cy="421199"/>
              <a:chOff x="1056" y="1920"/>
              <a:chExt cx="384" cy="336"/>
            </a:xfrm>
          </p:grpSpPr>
          <p:sp>
            <p:nvSpPr>
              <p:cNvPr id="31"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32"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33"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4"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5"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36"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37" name="Group 46"/>
            <p:cNvGrpSpPr>
              <a:grpSpLocks/>
            </p:cNvGrpSpPr>
            <p:nvPr/>
          </p:nvGrpSpPr>
          <p:grpSpPr bwMode="auto">
            <a:xfrm>
              <a:off x="1415561" y="1511300"/>
              <a:ext cx="481371" cy="421199"/>
              <a:chOff x="1056" y="1920"/>
              <a:chExt cx="384" cy="336"/>
            </a:xfrm>
          </p:grpSpPr>
          <p:sp>
            <p:nvSpPr>
              <p:cNvPr id="38"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39"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40"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1"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2"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3"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44" name="Group 46"/>
            <p:cNvGrpSpPr>
              <a:grpSpLocks/>
            </p:cNvGrpSpPr>
            <p:nvPr/>
          </p:nvGrpSpPr>
          <p:grpSpPr bwMode="auto">
            <a:xfrm>
              <a:off x="2939561" y="1454889"/>
              <a:ext cx="481371" cy="421199"/>
              <a:chOff x="1056" y="1920"/>
              <a:chExt cx="384" cy="336"/>
            </a:xfrm>
          </p:grpSpPr>
          <p:sp>
            <p:nvSpPr>
              <p:cNvPr id="45"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46"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47"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8"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49"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0"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51" name="Group 46"/>
            <p:cNvGrpSpPr>
              <a:grpSpLocks/>
            </p:cNvGrpSpPr>
            <p:nvPr/>
          </p:nvGrpSpPr>
          <p:grpSpPr bwMode="auto">
            <a:xfrm>
              <a:off x="76200" y="3787125"/>
              <a:ext cx="481371" cy="421199"/>
              <a:chOff x="1056" y="1920"/>
              <a:chExt cx="384" cy="336"/>
            </a:xfrm>
          </p:grpSpPr>
          <p:sp>
            <p:nvSpPr>
              <p:cNvPr id="52"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53"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54"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5"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6"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57"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58" name="Group 46"/>
            <p:cNvGrpSpPr>
              <a:grpSpLocks/>
            </p:cNvGrpSpPr>
            <p:nvPr/>
          </p:nvGrpSpPr>
          <p:grpSpPr bwMode="auto">
            <a:xfrm>
              <a:off x="2305790" y="3866100"/>
              <a:ext cx="481371" cy="421199"/>
              <a:chOff x="1056" y="1920"/>
              <a:chExt cx="384" cy="336"/>
            </a:xfrm>
          </p:grpSpPr>
          <p:sp>
            <p:nvSpPr>
              <p:cNvPr id="59"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0"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1"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2"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3"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4"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65" name="Group 46"/>
            <p:cNvGrpSpPr>
              <a:grpSpLocks/>
            </p:cNvGrpSpPr>
            <p:nvPr/>
          </p:nvGrpSpPr>
          <p:grpSpPr bwMode="auto">
            <a:xfrm>
              <a:off x="1896932" y="2685739"/>
              <a:ext cx="481371" cy="421199"/>
              <a:chOff x="1056" y="1920"/>
              <a:chExt cx="384" cy="336"/>
            </a:xfrm>
          </p:grpSpPr>
          <p:sp>
            <p:nvSpPr>
              <p:cNvPr id="66"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7"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68"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69"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0"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1"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72" name="Group 46"/>
            <p:cNvGrpSpPr>
              <a:grpSpLocks/>
            </p:cNvGrpSpPr>
            <p:nvPr/>
          </p:nvGrpSpPr>
          <p:grpSpPr bwMode="auto">
            <a:xfrm>
              <a:off x="3420932" y="3289300"/>
              <a:ext cx="481371" cy="421199"/>
              <a:chOff x="1056" y="1920"/>
              <a:chExt cx="384" cy="336"/>
            </a:xfrm>
          </p:grpSpPr>
          <p:sp>
            <p:nvSpPr>
              <p:cNvPr id="73"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74"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75"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6"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7"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78"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79" name="Group 46"/>
            <p:cNvGrpSpPr>
              <a:grpSpLocks/>
            </p:cNvGrpSpPr>
            <p:nvPr/>
          </p:nvGrpSpPr>
          <p:grpSpPr bwMode="auto">
            <a:xfrm>
              <a:off x="3675774" y="1519126"/>
              <a:ext cx="481371" cy="421199"/>
              <a:chOff x="1056" y="1920"/>
              <a:chExt cx="384" cy="336"/>
            </a:xfrm>
          </p:grpSpPr>
          <p:sp>
            <p:nvSpPr>
              <p:cNvPr id="80" name="AutoShape 47"/>
              <p:cNvSpPr>
                <a:spLocks noChangeArrowheads="1"/>
              </p:cNvSpPr>
              <p:nvPr/>
            </p:nvSpPr>
            <p:spPr bwMode="auto">
              <a:xfrm>
                <a:off x="1056" y="2160"/>
                <a:ext cx="384" cy="96"/>
              </a:xfrm>
              <a:prstGeom prst="parallelogram">
                <a:avLst>
                  <a:gd name="adj" fmla="val 100000"/>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1" name="Rectangle 48"/>
              <p:cNvSpPr>
                <a:spLocks noChangeArrowheads="1"/>
              </p:cNvSpPr>
              <p:nvPr/>
            </p:nvSpPr>
            <p:spPr bwMode="auto">
              <a:xfrm>
                <a:off x="1152" y="1920"/>
                <a:ext cx="288" cy="240"/>
              </a:xfrm>
              <a:prstGeom prst="rect">
                <a:avLst/>
              </a:prstGeom>
              <a:noFill/>
              <a:ln w="9525">
                <a:solidFill>
                  <a:schemeClr val="tx1"/>
                </a:solidFill>
                <a:miter lim="800000"/>
                <a:headEnd/>
                <a:tailEnd/>
              </a:ln>
              <a:effectLst/>
            </p:spPr>
            <p:txBody>
              <a:bodyPr wrap="none" anchor="ctr">
                <a:prstTxWarp prst="textNoShape">
                  <a:avLst/>
                </a:prstTxWarp>
              </a:bodyPr>
              <a:lstStyle/>
              <a:p>
                <a:endParaRPr lang="en-US"/>
              </a:p>
            </p:txBody>
          </p:sp>
          <p:sp>
            <p:nvSpPr>
              <p:cNvPr id="82" name="Line 49"/>
              <p:cNvSpPr>
                <a:spLocks noChangeShapeType="1"/>
              </p:cNvSpPr>
              <p:nvPr/>
            </p:nvSpPr>
            <p:spPr bwMode="auto">
              <a:xfrm>
                <a:off x="1158" y="2178"/>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3" name="Line 50"/>
              <p:cNvSpPr>
                <a:spLocks noChangeShapeType="1"/>
              </p:cNvSpPr>
              <p:nvPr/>
            </p:nvSpPr>
            <p:spPr bwMode="auto">
              <a:xfrm>
                <a:off x="1146" y="2193"/>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4" name="Line 51"/>
              <p:cNvSpPr>
                <a:spLocks noChangeShapeType="1"/>
              </p:cNvSpPr>
              <p:nvPr/>
            </p:nvSpPr>
            <p:spPr bwMode="auto">
              <a:xfrm>
                <a:off x="1128" y="2211"/>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5" name="Line 52"/>
              <p:cNvSpPr>
                <a:spLocks noChangeShapeType="1"/>
              </p:cNvSpPr>
              <p:nvPr/>
            </p:nvSpPr>
            <p:spPr bwMode="auto">
              <a:xfrm>
                <a:off x="1107" y="2229"/>
                <a:ext cx="234" cy="0"/>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86" name="Group 20"/>
            <p:cNvGrpSpPr>
              <a:grpSpLocks/>
            </p:cNvGrpSpPr>
            <p:nvPr/>
          </p:nvGrpSpPr>
          <p:grpSpPr bwMode="auto">
            <a:xfrm>
              <a:off x="2643036" y="2320362"/>
              <a:ext cx="270227" cy="365377"/>
              <a:chOff x="1776" y="1020"/>
              <a:chExt cx="204" cy="276"/>
            </a:xfrm>
          </p:grpSpPr>
          <p:sp>
            <p:nvSpPr>
              <p:cNvPr id="87"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88"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89" name="Group 20"/>
            <p:cNvGrpSpPr>
              <a:grpSpLocks/>
            </p:cNvGrpSpPr>
            <p:nvPr/>
          </p:nvGrpSpPr>
          <p:grpSpPr bwMode="auto">
            <a:xfrm>
              <a:off x="900067" y="2212665"/>
              <a:ext cx="270227" cy="365377"/>
              <a:chOff x="1776" y="1020"/>
              <a:chExt cx="204" cy="276"/>
            </a:xfrm>
          </p:grpSpPr>
          <p:sp>
            <p:nvSpPr>
              <p:cNvPr id="9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9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2" name="Group 20"/>
            <p:cNvGrpSpPr>
              <a:grpSpLocks/>
            </p:cNvGrpSpPr>
            <p:nvPr/>
          </p:nvGrpSpPr>
          <p:grpSpPr bwMode="auto">
            <a:xfrm>
              <a:off x="1566533" y="2247900"/>
              <a:ext cx="270227" cy="365377"/>
              <a:chOff x="1776" y="1020"/>
              <a:chExt cx="204" cy="276"/>
            </a:xfrm>
          </p:grpSpPr>
          <p:sp>
            <p:nvSpPr>
              <p:cNvPr id="93"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94"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5" name="Group 20"/>
            <p:cNvGrpSpPr>
              <a:grpSpLocks/>
            </p:cNvGrpSpPr>
            <p:nvPr/>
          </p:nvGrpSpPr>
          <p:grpSpPr bwMode="auto">
            <a:xfrm>
              <a:off x="1186961" y="2476500"/>
              <a:ext cx="270227" cy="365377"/>
              <a:chOff x="1776" y="1020"/>
              <a:chExt cx="204" cy="276"/>
            </a:xfrm>
          </p:grpSpPr>
          <p:sp>
            <p:nvSpPr>
              <p:cNvPr id="96"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97"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98" name="Group 20"/>
            <p:cNvGrpSpPr>
              <a:grpSpLocks/>
            </p:cNvGrpSpPr>
            <p:nvPr/>
          </p:nvGrpSpPr>
          <p:grpSpPr bwMode="auto">
            <a:xfrm>
              <a:off x="1095356" y="3766923"/>
              <a:ext cx="270227" cy="365377"/>
              <a:chOff x="1776" y="1020"/>
              <a:chExt cx="204" cy="276"/>
            </a:xfrm>
          </p:grpSpPr>
          <p:sp>
            <p:nvSpPr>
              <p:cNvPr id="99"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0"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1" name="Group 20"/>
            <p:cNvGrpSpPr>
              <a:grpSpLocks/>
            </p:cNvGrpSpPr>
            <p:nvPr/>
          </p:nvGrpSpPr>
          <p:grpSpPr bwMode="auto">
            <a:xfrm>
              <a:off x="885024" y="3345122"/>
              <a:ext cx="270227" cy="365377"/>
              <a:chOff x="1776" y="1020"/>
              <a:chExt cx="204" cy="276"/>
            </a:xfrm>
          </p:grpSpPr>
          <p:sp>
            <p:nvSpPr>
              <p:cNvPr id="102"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3"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4" name="Group 20"/>
            <p:cNvGrpSpPr>
              <a:grpSpLocks/>
            </p:cNvGrpSpPr>
            <p:nvPr/>
          </p:nvGrpSpPr>
          <p:grpSpPr bwMode="auto">
            <a:xfrm>
              <a:off x="1450134" y="3266147"/>
              <a:ext cx="270227" cy="365377"/>
              <a:chOff x="1776" y="1020"/>
              <a:chExt cx="204" cy="276"/>
            </a:xfrm>
          </p:grpSpPr>
          <p:sp>
            <p:nvSpPr>
              <p:cNvPr id="105"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6"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07" name="Group 20"/>
            <p:cNvGrpSpPr>
              <a:grpSpLocks/>
            </p:cNvGrpSpPr>
            <p:nvPr/>
          </p:nvGrpSpPr>
          <p:grpSpPr bwMode="auto">
            <a:xfrm>
              <a:off x="1907334" y="3619500"/>
              <a:ext cx="270227" cy="365377"/>
              <a:chOff x="1776" y="1020"/>
              <a:chExt cx="204" cy="276"/>
            </a:xfrm>
          </p:grpSpPr>
          <p:sp>
            <p:nvSpPr>
              <p:cNvPr id="108"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09"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3" name="Group 20"/>
            <p:cNvGrpSpPr>
              <a:grpSpLocks/>
            </p:cNvGrpSpPr>
            <p:nvPr/>
          </p:nvGrpSpPr>
          <p:grpSpPr bwMode="auto">
            <a:xfrm>
              <a:off x="1284207" y="2003677"/>
              <a:ext cx="270227" cy="365377"/>
              <a:chOff x="1776" y="1020"/>
              <a:chExt cx="204" cy="276"/>
            </a:xfrm>
          </p:grpSpPr>
          <p:sp>
            <p:nvSpPr>
              <p:cNvPr id="114"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15"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6" name="Group 20"/>
            <p:cNvGrpSpPr>
              <a:grpSpLocks/>
            </p:cNvGrpSpPr>
            <p:nvPr/>
          </p:nvGrpSpPr>
          <p:grpSpPr bwMode="auto">
            <a:xfrm>
              <a:off x="3210603" y="2029977"/>
              <a:ext cx="270227" cy="365377"/>
              <a:chOff x="1776" y="1020"/>
              <a:chExt cx="204" cy="276"/>
            </a:xfrm>
          </p:grpSpPr>
          <p:sp>
            <p:nvSpPr>
              <p:cNvPr id="117"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18"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19" name="Group 20"/>
            <p:cNvGrpSpPr>
              <a:grpSpLocks/>
            </p:cNvGrpSpPr>
            <p:nvPr/>
          </p:nvGrpSpPr>
          <p:grpSpPr bwMode="auto">
            <a:xfrm>
              <a:off x="3548796" y="2640021"/>
              <a:ext cx="270227" cy="365377"/>
              <a:chOff x="1776" y="1020"/>
              <a:chExt cx="204" cy="276"/>
            </a:xfrm>
          </p:grpSpPr>
          <p:sp>
            <p:nvSpPr>
              <p:cNvPr id="120"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21"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grpSp>
          <p:nvGrpSpPr>
            <p:cNvPr id="122" name="Group 20"/>
            <p:cNvGrpSpPr>
              <a:grpSpLocks/>
            </p:cNvGrpSpPr>
            <p:nvPr/>
          </p:nvGrpSpPr>
          <p:grpSpPr bwMode="auto">
            <a:xfrm>
              <a:off x="2946445" y="2600828"/>
              <a:ext cx="270227" cy="365377"/>
              <a:chOff x="1776" y="1020"/>
              <a:chExt cx="204" cy="276"/>
            </a:xfrm>
          </p:grpSpPr>
          <p:sp>
            <p:nvSpPr>
              <p:cNvPr id="123" name="Rectangle 21"/>
              <p:cNvSpPr>
                <a:spLocks noChangeArrowheads="1"/>
              </p:cNvSpPr>
              <p:nvPr/>
            </p:nvSpPr>
            <p:spPr bwMode="auto">
              <a:xfrm>
                <a:off x="1776" y="1200"/>
                <a:ext cx="192" cy="96"/>
              </a:xfrm>
              <a:prstGeom prst="rect">
                <a:avLst/>
              </a:prstGeom>
              <a:noFill/>
              <a:ln w="9525">
                <a:solidFill>
                  <a:schemeClr val="tx1"/>
                </a:solidFill>
                <a:miter lim="800000"/>
                <a:headEnd/>
                <a:tailEnd/>
              </a:ln>
              <a:effectLst/>
              <a:scene3d>
                <a:camera prst="legacyObliqueTopRight"/>
                <a:lightRig rig="legacyFlat3" dir="b"/>
              </a:scene3d>
              <a:sp3d extrusionH="100000" prstMaterial="legacyWireframe">
                <a:bevelT w="13500" h="13500" prst="angle"/>
                <a:bevelB w="13500" h="13500" prst="angle"/>
                <a:extrusionClr>
                  <a:schemeClr val="tx1"/>
                </a:extrusionClr>
              </a:sp3d>
            </p:spPr>
            <p:txBody>
              <a:bodyPr wrap="none" anchor="ctr">
                <a:prstTxWarp prst="textNoShape">
                  <a:avLst/>
                </a:prstTxWarp>
                <a:flatTx/>
              </a:bodyPr>
              <a:lstStyle/>
              <a:p>
                <a:endParaRPr lang="en-US"/>
              </a:p>
            </p:txBody>
          </p:sp>
          <p:sp>
            <p:nvSpPr>
              <p:cNvPr id="124" name="Line 22"/>
              <p:cNvSpPr>
                <a:spLocks noChangeShapeType="1"/>
              </p:cNvSpPr>
              <p:nvPr/>
            </p:nvSpPr>
            <p:spPr bwMode="auto">
              <a:xfrm flipV="1">
                <a:off x="1980" y="1020"/>
                <a:ext cx="0" cy="192"/>
              </a:xfrm>
              <a:prstGeom prst="line">
                <a:avLst/>
              </a:prstGeom>
              <a:noFill/>
              <a:ln w="9525">
                <a:solidFill>
                  <a:schemeClr val="tx1"/>
                </a:solidFill>
                <a:round/>
                <a:headEnd/>
                <a:tailEnd/>
              </a:ln>
              <a:effectLst/>
            </p:spPr>
            <p:txBody>
              <a:bodyPr>
                <a:prstTxWarp prst="textNoShape">
                  <a:avLst/>
                </a:prstTxWarp>
              </a:bodyPr>
              <a:lstStyle/>
              <a:p>
                <a:endParaRPr lang="en-US"/>
              </a:p>
            </p:txBody>
          </p:sp>
        </p:grpSp>
        <p:cxnSp>
          <p:nvCxnSpPr>
            <p:cNvPr id="126" name="Straight Connector 125"/>
            <p:cNvCxnSpPr>
              <a:stCxn id="91" idx="1"/>
            </p:cNvCxnSpPr>
            <p:nvPr/>
          </p:nvCxnSpPr>
          <p:spPr>
            <a:xfrm rot="5400000">
              <a:off x="751895" y="2013960"/>
              <a:ext cx="219694" cy="61710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91" idx="1"/>
            </p:cNvCxnSpPr>
            <p:nvPr/>
          </p:nvCxnSpPr>
          <p:spPr>
            <a:xfrm rot="5400000" flipH="1">
              <a:off x="945574" y="1987945"/>
              <a:ext cx="313708" cy="13573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97" idx="1"/>
              <a:endCxn id="91" idx="1"/>
            </p:cNvCxnSpPr>
            <p:nvPr/>
          </p:nvCxnSpPr>
          <p:spPr>
            <a:xfrm rot="5400000" flipH="1">
              <a:off x="1181823" y="2201136"/>
              <a:ext cx="263835" cy="286894"/>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94" idx="1"/>
              <a:endCxn id="97" idx="1"/>
            </p:cNvCxnSpPr>
            <p:nvPr/>
          </p:nvCxnSpPr>
          <p:spPr>
            <a:xfrm rot="5400000">
              <a:off x="1532674" y="2172414"/>
              <a:ext cx="228600" cy="3795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94" idx="1"/>
              <a:endCxn id="115" idx="1"/>
            </p:cNvCxnSpPr>
            <p:nvPr/>
          </p:nvCxnSpPr>
          <p:spPr>
            <a:xfrm rot="5400000" flipH="1">
              <a:off x="1573485" y="1984626"/>
              <a:ext cx="244223" cy="282326"/>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38" idx="3"/>
              <a:endCxn id="115" idx="1"/>
            </p:cNvCxnSpPr>
            <p:nvPr/>
          </p:nvCxnSpPr>
          <p:spPr>
            <a:xfrm rot="5400000">
              <a:off x="1539666" y="1947268"/>
              <a:ext cx="71178" cy="4164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97" idx="1"/>
            </p:cNvCxnSpPr>
            <p:nvPr/>
          </p:nvCxnSpPr>
          <p:spPr>
            <a:xfrm rot="5400000">
              <a:off x="866847" y="2339415"/>
              <a:ext cx="453256" cy="72742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97" idx="1"/>
              <a:endCxn id="103" idx="1"/>
            </p:cNvCxnSpPr>
            <p:nvPr/>
          </p:nvCxnSpPr>
          <p:spPr>
            <a:xfrm rot="5400000">
              <a:off x="871909" y="2759843"/>
              <a:ext cx="868622" cy="30193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1" name="Straight Connector 150"/>
            <p:cNvCxnSpPr>
              <a:stCxn id="106" idx="1"/>
              <a:endCxn id="100" idx="1"/>
            </p:cNvCxnSpPr>
            <p:nvPr/>
          </p:nvCxnSpPr>
          <p:spPr>
            <a:xfrm rot="5400000">
              <a:off x="1292584" y="3339146"/>
              <a:ext cx="500776" cy="35477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4" name="Straight Connector 153"/>
            <p:cNvCxnSpPr>
              <a:stCxn id="106" idx="1"/>
              <a:endCxn id="109" idx="1"/>
            </p:cNvCxnSpPr>
            <p:nvPr/>
          </p:nvCxnSpPr>
          <p:spPr>
            <a:xfrm rot="16200000" flipH="1">
              <a:off x="1772285" y="3214223"/>
              <a:ext cx="353353" cy="45720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6" idx="1"/>
              <a:endCxn id="103" idx="1"/>
            </p:cNvCxnSpPr>
            <p:nvPr/>
          </p:nvCxnSpPr>
          <p:spPr>
            <a:xfrm rot="5400000">
              <a:off x="1398319" y="3023079"/>
              <a:ext cx="78975" cy="56511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103" idx="1"/>
              <a:endCxn id="100" idx="1"/>
            </p:cNvCxnSpPr>
            <p:nvPr/>
          </p:nvCxnSpPr>
          <p:spPr>
            <a:xfrm rot="16200000" flipH="1">
              <a:off x="1049517" y="3450856"/>
              <a:ext cx="421801" cy="21033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stCxn id="100" idx="1"/>
            </p:cNvCxnSpPr>
            <p:nvPr/>
          </p:nvCxnSpPr>
          <p:spPr>
            <a:xfrm rot="5400000">
              <a:off x="801048" y="3523446"/>
              <a:ext cx="321058" cy="80801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09" idx="1"/>
            </p:cNvCxnSpPr>
            <p:nvPr/>
          </p:nvCxnSpPr>
          <p:spPr>
            <a:xfrm rot="16200000" flipH="1">
              <a:off x="2024356" y="3772704"/>
              <a:ext cx="547458" cy="24104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0" name="Straight Connector 199"/>
            <p:cNvCxnSpPr>
              <a:endCxn id="124" idx="1"/>
            </p:cNvCxnSpPr>
            <p:nvPr/>
          </p:nvCxnSpPr>
          <p:spPr>
            <a:xfrm flipV="1">
              <a:off x="2378306" y="2600828"/>
              <a:ext cx="838366" cy="38577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3" name="Straight Connector 202"/>
            <p:cNvCxnSpPr>
              <a:stCxn id="124" idx="1"/>
              <a:endCxn id="88" idx="1"/>
            </p:cNvCxnSpPr>
            <p:nvPr/>
          </p:nvCxnSpPr>
          <p:spPr>
            <a:xfrm rot="5400000" flipH="1">
              <a:off x="2924735" y="2308891"/>
              <a:ext cx="280466" cy="303409"/>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6" name="Straight Connector 205"/>
            <p:cNvCxnSpPr>
              <a:stCxn id="94" idx="1"/>
              <a:endCxn id="88" idx="1"/>
            </p:cNvCxnSpPr>
            <p:nvPr/>
          </p:nvCxnSpPr>
          <p:spPr>
            <a:xfrm rot="16200000" flipH="1">
              <a:off x="2338780" y="1745879"/>
              <a:ext cx="72462" cy="107650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9" name="Straight Connector 208"/>
            <p:cNvCxnSpPr>
              <a:stCxn id="94" idx="1"/>
              <a:endCxn id="118" idx="1"/>
            </p:cNvCxnSpPr>
            <p:nvPr/>
          </p:nvCxnSpPr>
          <p:spPr>
            <a:xfrm rot="5400000" flipH="1" flipV="1">
              <a:off x="2549833" y="1316904"/>
              <a:ext cx="217923" cy="164407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121" idx="1"/>
              <a:endCxn id="118" idx="1"/>
            </p:cNvCxnSpPr>
            <p:nvPr/>
          </p:nvCxnSpPr>
          <p:spPr>
            <a:xfrm rot="5400000" flipH="1">
              <a:off x="3344905" y="2165903"/>
              <a:ext cx="610044" cy="338193"/>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15" name="Straight Connector 214"/>
            <p:cNvCxnSpPr>
              <a:endCxn id="118" idx="1"/>
            </p:cNvCxnSpPr>
            <p:nvPr/>
          </p:nvCxnSpPr>
          <p:spPr>
            <a:xfrm rot="16200000" flipH="1">
              <a:off x="3313765" y="1862912"/>
              <a:ext cx="274232" cy="59898"/>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21" idx="1"/>
              <a:endCxn id="88" idx="1"/>
            </p:cNvCxnSpPr>
            <p:nvPr/>
          </p:nvCxnSpPr>
          <p:spPr>
            <a:xfrm rot="5400000" flipH="1">
              <a:off x="3206313" y="2027312"/>
              <a:ext cx="319659" cy="905760"/>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80" idx="2"/>
              <a:endCxn id="121" idx="1"/>
            </p:cNvCxnSpPr>
            <p:nvPr/>
          </p:nvCxnSpPr>
          <p:spPr>
            <a:xfrm flipH="1">
              <a:off x="3819023" y="1880154"/>
              <a:ext cx="277951" cy="759867"/>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0" name="Straight Connector 229"/>
            <p:cNvCxnSpPr>
              <a:endCxn id="121" idx="1"/>
            </p:cNvCxnSpPr>
            <p:nvPr/>
          </p:nvCxnSpPr>
          <p:spPr>
            <a:xfrm rot="16200000" flipV="1">
              <a:off x="3385596" y="3073448"/>
              <a:ext cx="950136" cy="83281"/>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3" name="Straight Connector 232"/>
            <p:cNvCxnSpPr>
              <a:stCxn id="109" idx="1"/>
              <a:endCxn id="121" idx="1"/>
            </p:cNvCxnSpPr>
            <p:nvPr/>
          </p:nvCxnSpPr>
          <p:spPr>
            <a:xfrm rot="5400000" flipH="1" flipV="1">
              <a:off x="2508552" y="2309030"/>
              <a:ext cx="979479" cy="1641462"/>
            </a:xfrm>
            <a:prstGeom prst="line">
              <a:avLst/>
            </a:prstGeom>
            <a:ln w="12700" cap="flat" cmpd="sng" algn="ctr">
              <a:solidFill>
                <a:schemeClr val="tx1"/>
              </a:solidFill>
              <a:prstDash val="dot"/>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48" name="Text Box 8"/>
            <p:cNvSpPr txBox="1">
              <a:spLocks noChangeArrowheads="1"/>
            </p:cNvSpPr>
            <p:nvPr/>
          </p:nvSpPr>
          <p:spPr bwMode="auto">
            <a:xfrm>
              <a:off x="1720361" y="1943100"/>
              <a:ext cx="6907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domain2</a:t>
              </a:r>
              <a:endParaRPr lang="de-DE" sz="800" i="1" dirty="0">
                <a:latin typeface="Helvetica"/>
                <a:ea typeface="Arial" charset="0"/>
                <a:cs typeface="Helvetica"/>
              </a:endParaRPr>
            </a:p>
          </p:txBody>
        </p:sp>
        <p:sp>
          <p:nvSpPr>
            <p:cNvPr id="250" name="Text Box 8"/>
            <p:cNvSpPr txBox="1">
              <a:spLocks noChangeArrowheads="1"/>
            </p:cNvSpPr>
            <p:nvPr/>
          </p:nvSpPr>
          <p:spPr bwMode="auto">
            <a:xfrm>
              <a:off x="3165808" y="2565856"/>
              <a:ext cx="6907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domain1</a:t>
              </a:r>
              <a:endParaRPr lang="de-DE" sz="800" i="1" dirty="0">
                <a:latin typeface="Helvetica"/>
                <a:ea typeface="Arial" charset="0"/>
                <a:cs typeface="Helvetica"/>
              </a:endParaRPr>
            </a:p>
          </p:txBody>
        </p:sp>
        <p:sp>
          <p:nvSpPr>
            <p:cNvPr id="251" name="Text Box 8"/>
            <p:cNvSpPr txBox="1">
              <a:spLocks noChangeArrowheads="1"/>
            </p:cNvSpPr>
            <p:nvPr/>
          </p:nvSpPr>
          <p:spPr bwMode="auto">
            <a:xfrm>
              <a:off x="1442838" y="4000500"/>
              <a:ext cx="6907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domain3</a:t>
              </a:r>
              <a:endParaRPr lang="de-DE" sz="800" i="1" dirty="0">
                <a:latin typeface="Helvetica"/>
                <a:ea typeface="Arial" charset="0"/>
                <a:cs typeface="Helvetica"/>
              </a:endParaRPr>
            </a:p>
          </p:txBody>
        </p:sp>
        <p:sp>
          <p:nvSpPr>
            <p:cNvPr id="252" name="Text Box 8"/>
            <p:cNvSpPr txBox="1">
              <a:spLocks noChangeArrowheads="1"/>
            </p:cNvSpPr>
            <p:nvPr/>
          </p:nvSpPr>
          <p:spPr bwMode="auto">
            <a:xfrm>
              <a:off x="1371600" y="3602777"/>
              <a:ext cx="538362" cy="215444"/>
            </a:xfrm>
            <a:prstGeom prst="rect">
              <a:avLst/>
            </a:prstGeom>
            <a:noFill/>
            <a:ln w="9525">
              <a:noFill/>
              <a:miter lim="800000"/>
              <a:headEnd/>
              <a:tailEnd/>
            </a:ln>
          </p:spPr>
          <p:txBody>
            <a:bodyPr wrap="square">
              <a:prstTxWarp prst="textNoShape">
                <a:avLst/>
              </a:prstTxWarp>
              <a:spAutoFit/>
            </a:bodyPr>
            <a:lstStyle/>
            <a:p>
              <a:r>
                <a:rPr lang="de-DE" sz="800" i="1" dirty="0" smtClean="0">
                  <a:latin typeface="Helvetica"/>
                  <a:ea typeface="Arial" charset="0"/>
                  <a:cs typeface="Helvetica"/>
                </a:rPr>
                <a:t>router</a:t>
              </a:r>
              <a:endParaRPr lang="de-DE" sz="800" i="1" dirty="0">
                <a:latin typeface="Helvetica"/>
                <a:ea typeface="Arial" charset="0"/>
                <a:cs typeface="Helvetica"/>
              </a:endParaRPr>
            </a:p>
          </p:txBody>
        </p:sp>
      </p:grpSp>
      <p:sp>
        <p:nvSpPr>
          <p:cNvPr id="144" name="TextBox 14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lide20C.jpg"/>
          <p:cNvPicPr>
            <a:picLocks noChangeAspect="1"/>
          </p:cNvPicPr>
          <p:nvPr/>
        </p:nvPicPr>
        <p:blipFill>
          <a:blip r:embed="rId2"/>
          <a:stretch>
            <a:fillRect/>
          </a:stretch>
        </p:blipFill>
        <p:spPr>
          <a:xfrm flipH="1">
            <a:off x="0" y="571500"/>
            <a:ext cx="9144000" cy="5178426"/>
          </a:xfrm>
          <a:prstGeom prst="rect">
            <a:avLst/>
          </a:prstGeom>
        </p:spPr>
      </p:pic>
      <p:sp>
        <p:nvSpPr>
          <p:cNvPr id="14" name="Subtitle 2"/>
          <p:cNvSpPr txBox="1">
            <a:spLocks/>
          </p:cNvSpPr>
          <p:nvPr/>
        </p:nvSpPr>
        <p:spPr>
          <a:xfrm>
            <a:off x="4708720" y="758803"/>
            <a:ext cx="1920680" cy="803297"/>
          </a:xfrm>
          <a:prstGeom prst="rect">
            <a:avLst/>
          </a:prstGeom>
        </p:spPr>
        <p:txBody>
          <a:bodyPr vert="horz" wrap="none" lIns="91440" tIns="45720" rIns="91440" bIns="45720" rtlCol="0">
            <a:spAutoFit/>
          </a:bodyPr>
          <a:lstStyle/>
          <a:p>
            <a:pPr lvl="0">
              <a:spcBef>
                <a:spcPct val="20000"/>
              </a:spcBef>
            </a:pPr>
            <a:r>
              <a:rPr lang="en-US" sz="2100" b="1" dirty="0" smtClean="0">
                <a:solidFill>
                  <a:schemeClr val="tx1">
                    <a:lumMod val="75000"/>
                    <a:lumOff val="25000"/>
                  </a:schemeClr>
                </a:solidFill>
                <a:latin typeface="Helvetica" pitchFamily="36" charset="0"/>
                <a:ea typeface="Helvetica" pitchFamily="36" charset="0"/>
                <a:cs typeface="Helvetica" pitchFamily="36" charset="0"/>
              </a:rPr>
              <a:t>Drosophila</a:t>
            </a:r>
            <a:endParaRPr lang="en-US" sz="2100" b="1" dirty="0" smtClean="0">
              <a:latin typeface="Helvetica" pitchFamily="36" charset="0"/>
              <a:ea typeface="Helvetica" pitchFamily="36" charset="0"/>
              <a:cs typeface="Helvetica" pitchFamily="36" charset="0"/>
            </a:endParaRPr>
          </a:p>
          <a:p>
            <a:pPr lvl="0">
              <a:spcBef>
                <a:spcPct val="20000"/>
              </a:spcBef>
            </a:pPr>
            <a:r>
              <a:rPr lang="en-US" sz="2100" b="1" dirty="0" smtClean="0">
                <a:solidFill>
                  <a:schemeClr val="tx1">
                    <a:lumMod val="75000"/>
                    <a:lumOff val="25000"/>
                  </a:schemeClr>
                </a:solidFill>
                <a:latin typeface="Helvetica" pitchFamily="36" charset="0"/>
                <a:ea typeface="Helvetica" pitchFamily="36" charset="0"/>
                <a:cs typeface="Helvetica" pitchFamily="36" charset="0"/>
              </a:rPr>
              <a:t>Melanogaster</a:t>
            </a:r>
            <a:endParaRPr lang="en-US" sz="2100" b="1" dirty="0" smtClean="0">
              <a:solidFill>
                <a:srgbClr val="BFBFBF"/>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2667000" y="758803"/>
            <a:ext cx="1217438" cy="803297"/>
          </a:xfrm>
          <a:prstGeom prst="rect">
            <a:avLst/>
          </a:prstGeom>
        </p:spPr>
        <p:txBody>
          <a:bodyPr vert="horz" wrap="square" lIns="91440" tIns="45720" rIns="91440" bIns="45720" rtlCol="0">
            <a:spAutoFit/>
          </a:bodyPr>
          <a:lstStyle/>
          <a:p>
            <a:pPr lvl="0">
              <a:spcBef>
                <a:spcPct val="20000"/>
              </a:spcBef>
            </a:pPr>
            <a:r>
              <a:rPr lang="en-US" sz="2100" b="1" dirty="0" smtClean="0">
                <a:solidFill>
                  <a:schemeClr val="tx1">
                    <a:lumMod val="75000"/>
                    <a:lumOff val="25000"/>
                  </a:schemeClr>
                </a:solidFill>
                <a:latin typeface="Helvetica" pitchFamily="36" charset="0"/>
                <a:ea typeface="Helvetica" pitchFamily="36" charset="0"/>
                <a:cs typeface="Helvetica" pitchFamily="36" charset="0"/>
              </a:rPr>
              <a:t>Homo</a:t>
            </a:r>
          </a:p>
          <a:p>
            <a:pPr lvl="0">
              <a:spcBef>
                <a:spcPct val="20000"/>
              </a:spcBef>
            </a:pPr>
            <a:r>
              <a:rPr lang="en-US" sz="2100" b="1" dirty="0" smtClean="0">
                <a:solidFill>
                  <a:schemeClr val="tx1">
                    <a:lumMod val="75000"/>
                    <a:lumOff val="25000"/>
                  </a:schemeClr>
                </a:solidFill>
                <a:latin typeface="Helvetica" pitchFamily="36" charset="0"/>
                <a:ea typeface="Helvetica" pitchFamily="36" charset="0"/>
                <a:cs typeface="Helvetica" pitchFamily="36" charset="0"/>
              </a:rPr>
              <a:t>Sapiens</a:t>
            </a:r>
          </a:p>
        </p:txBody>
      </p:sp>
      <p:sp>
        <p:nvSpPr>
          <p:cNvPr id="9" name="Subtitle 2"/>
          <p:cNvSpPr txBox="1">
            <a:spLocks/>
          </p:cNvSpPr>
          <p:nvPr/>
        </p:nvSpPr>
        <p:spPr>
          <a:xfrm>
            <a:off x="3886200" y="3810000"/>
            <a:ext cx="5105400" cy="2324100"/>
          </a:xfrm>
          <a:prstGeom prst="rect">
            <a:avLst/>
          </a:prstGeom>
        </p:spPr>
        <p:txBody>
          <a:bodyPr vert="horz" lIns="91440" tIns="45720" rIns="91440" bIns="45720" rtlCol="0">
            <a:normAutofit/>
          </a:bodyPr>
          <a:lstStyle/>
          <a:p>
            <a:pPr lvl="0">
              <a:spcBef>
                <a:spcPct val="20000"/>
              </a:spcBef>
            </a:pPr>
            <a:r>
              <a:rPr lang="en-US" sz="1730" dirty="0" smtClean="0">
                <a:latin typeface="Helvetica" pitchFamily="36" charset="0"/>
                <a:ea typeface="Helvetica" pitchFamily="36" charset="0"/>
                <a:cs typeface="Helvetica" pitchFamily="36" charset="0"/>
              </a:rPr>
              <a:t>In the generic networks shown, the points represent the elements of each organism’s genetic network, and the dotted lines show the interactions between them. </a:t>
            </a:r>
          </a:p>
          <a:p>
            <a:pPr lvl="0">
              <a:spcBef>
                <a:spcPct val="20000"/>
              </a:spcBef>
            </a:pPr>
            <a:endParaRPr lang="en-US" sz="865" dirty="0" smtClean="0">
              <a:latin typeface="Helvetica" pitchFamily="36" charset="0"/>
              <a:ea typeface="Helvetica" pitchFamily="36" charset="0"/>
              <a:cs typeface="Helvetica" pitchFamily="36" charset="0"/>
            </a:endParaRPr>
          </a:p>
          <a:p>
            <a:pPr lvl="0">
              <a:spcBef>
                <a:spcPct val="20000"/>
              </a:spcBef>
            </a:pPr>
            <a:r>
              <a:rPr lang="en-US" sz="2000" b="1" dirty="0" smtClean="0">
                <a:solidFill>
                  <a:srgbClr val="BFBFBF"/>
                </a:solidFill>
                <a:latin typeface="Helvetica" pitchFamily="36" charset="0"/>
                <a:ea typeface="Helvetica" pitchFamily="36" charset="0"/>
                <a:cs typeface="Helvetica" pitchFamily="36" charset="0"/>
              </a:rPr>
              <a:t>  </a:t>
            </a:r>
          </a:p>
        </p:txBody>
      </p:sp>
      <p:sp>
        <p:nvSpPr>
          <p:cNvPr id="1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HUMANS GENES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15" name="TextBox 1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lide20C.jpg"/>
          <p:cNvPicPr>
            <a:picLocks noChangeAspect="1"/>
          </p:cNvPicPr>
          <p:nvPr/>
        </p:nvPicPr>
        <p:blipFill>
          <a:blip r:embed="rId2"/>
          <a:stretch>
            <a:fillRect/>
          </a:stretch>
        </p:blipFill>
        <p:spPr>
          <a:xfrm flipH="1">
            <a:off x="0" y="571500"/>
            <a:ext cx="9144000" cy="5178426"/>
          </a:xfrm>
          <a:prstGeom prst="rect">
            <a:avLst/>
          </a:prstGeom>
        </p:spPr>
      </p:pic>
      <p:sp>
        <p:nvSpPr>
          <p:cNvPr id="9" name="Subtitle 2"/>
          <p:cNvSpPr txBox="1">
            <a:spLocks/>
          </p:cNvSpPr>
          <p:nvPr/>
        </p:nvSpPr>
        <p:spPr>
          <a:xfrm>
            <a:off x="3886200" y="3314700"/>
            <a:ext cx="5105400" cy="2324100"/>
          </a:xfrm>
          <a:prstGeom prst="rect">
            <a:avLst/>
          </a:prstGeom>
        </p:spPr>
        <p:txBody>
          <a:bodyPr vert="horz" lIns="91440" tIns="45720" rIns="91440" bIns="45720" rtlCol="0">
            <a:normAutofit lnSpcReduction="10000"/>
          </a:bodyPr>
          <a:lstStyle/>
          <a:p>
            <a:pPr lvl="0">
              <a:spcBef>
                <a:spcPct val="20000"/>
              </a:spcBef>
            </a:pPr>
            <a:r>
              <a:rPr lang="en-US" sz="1600" b="1" dirty="0" smtClean="0">
                <a:solidFill>
                  <a:srgbClr val="800000"/>
                </a:solidFill>
                <a:latin typeface="Helvetica" pitchFamily="36" charset="0"/>
                <a:ea typeface="Helvetica" pitchFamily="36" charset="0"/>
                <a:cs typeface="Helvetica" pitchFamily="36" charset="0"/>
              </a:rPr>
              <a:t>Complex systems</a:t>
            </a:r>
          </a:p>
          <a:p>
            <a:pPr lvl="0">
              <a:spcBef>
                <a:spcPct val="20000"/>
              </a:spcBef>
            </a:pPr>
            <a:r>
              <a:rPr lang="en-US" sz="1600" dirty="0" smtClean="0">
                <a:latin typeface="Helvetica" pitchFamily="36" charset="0"/>
                <a:ea typeface="Helvetica" pitchFamily="36" charset="0"/>
                <a:cs typeface="Helvetica" pitchFamily="36" charset="0"/>
              </a:rPr>
              <a:t>Made of many non-identical </a:t>
            </a:r>
            <a:r>
              <a:rPr lang="en-US" sz="1600" b="1" dirty="0" smtClean="0">
                <a:latin typeface="Helvetica" pitchFamily="36" charset="0"/>
                <a:ea typeface="Helvetica" pitchFamily="36" charset="0"/>
                <a:cs typeface="Helvetica" pitchFamily="36" charset="0"/>
              </a:rPr>
              <a:t>elements</a:t>
            </a:r>
            <a:r>
              <a:rPr lang="en-US" sz="1600" dirty="0" smtClean="0">
                <a:latin typeface="Helvetica" pitchFamily="36" charset="0"/>
                <a:ea typeface="Helvetica" pitchFamily="36" charset="0"/>
                <a:cs typeface="Helvetica" pitchFamily="36" charset="0"/>
              </a:rPr>
              <a:t> connected by diverse </a:t>
            </a:r>
            <a:r>
              <a:rPr lang="en-US" sz="1600" b="1" dirty="0" smtClean="0">
                <a:latin typeface="Helvetica" pitchFamily="36" charset="0"/>
                <a:ea typeface="Helvetica" pitchFamily="36" charset="0"/>
                <a:cs typeface="Helvetica" pitchFamily="36" charset="0"/>
              </a:rPr>
              <a:t>interactions</a:t>
            </a:r>
            <a:r>
              <a:rPr lang="en-US" sz="1730" dirty="0" smtClean="0">
                <a:latin typeface="Helvetica" pitchFamily="36" charset="0"/>
                <a:ea typeface="Helvetica" pitchFamily="36" charset="0"/>
                <a:cs typeface="Helvetica" pitchFamily="36" charset="0"/>
              </a:rPr>
              <a:t>.</a:t>
            </a:r>
          </a:p>
          <a:p>
            <a:pPr lvl="0">
              <a:spcBef>
                <a:spcPct val="20000"/>
              </a:spcBef>
            </a:pPr>
            <a:endParaRPr lang="en-US" sz="1730" dirty="0" smtClean="0">
              <a:latin typeface="Helvetica" pitchFamily="36" charset="0"/>
              <a:ea typeface="Helvetica" pitchFamily="36" charset="0"/>
              <a:cs typeface="Helvetica" pitchFamily="36" charset="0"/>
            </a:endParaRPr>
          </a:p>
          <a:p>
            <a:pPr lvl="0">
              <a:spcBef>
                <a:spcPct val="20000"/>
              </a:spcBef>
            </a:pPr>
            <a:endParaRPr lang="en-US" sz="1730" dirty="0" smtClean="0">
              <a:latin typeface="Helvetica" pitchFamily="36" charset="0"/>
              <a:ea typeface="Helvetica" pitchFamily="36" charset="0"/>
              <a:cs typeface="Helvetica" pitchFamily="36" charset="0"/>
            </a:endParaRPr>
          </a:p>
          <a:p>
            <a:pPr lvl="0" algn="ctr">
              <a:spcBef>
                <a:spcPct val="20000"/>
              </a:spcBef>
            </a:pPr>
            <a:r>
              <a:rPr lang="en-US" sz="2824" b="1" dirty="0" smtClean="0">
                <a:solidFill>
                  <a:srgbClr val="FF0000"/>
                </a:solidFill>
                <a:latin typeface="Helvetica"/>
                <a:ea typeface="Helvetica" pitchFamily="36" charset="0"/>
                <a:cs typeface="Helvetica"/>
              </a:rPr>
              <a:t>NETWORK</a:t>
            </a:r>
          </a:p>
          <a:p>
            <a:pPr lvl="0">
              <a:spcBef>
                <a:spcPct val="20000"/>
              </a:spcBef>
            </a:pPr>
            <a:r>
              <a:rPr lang="en-US" sz="2000" b="1" dirty="0" smtClean="0">
                <a:solidFill>
                  <a:srgbClr val="BFBFBF"/>
                </a:solidFill>
                <a:latin typeface="Helvetica" pitchFamily="36" charset="0"/>
                <a:ea typeface="Helvetica" pitchFamily="36" charset="0"/>
                <a:cs typeface="Helvetica" pitchFamily="36" charset="0"/>
              </a:rPr>
              <a:t>  </a:t>
            </a:r>
          </a:p>
        </p:txBody>
      </p:sp>
      <p:sp>
        <p:nvSpPr>
          <p:cNvPr id="11"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HUMANS GENES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cxnSp>
        <p:nvCxnSpPr>
          <p:cNvPr id="17" name="Straight Arrow Connector 16"/>
          <p:cNvCxnSpPr/>
          <p:nvPr/>
        </p:nvCxnSpPr>
        <p:spPr bwMode="auto">
          <a:xfrm rot="5400000">
            <a:off x="6132116" y="4419997"/>
            <a:ext cx="532606" cy="1588"/>
          </a:xfrm>
          <a:prstGeom prst="straightConnector1">
            <a:avLst/>
          </a:prstGeom>
          <a:ln w="25400" cap="flat" cmpd="sng" algn="ctr">
            <a:solidFill>
              <a:schemeClr val="bg1">
                <a:lumMod val="50000"/>
              </a:schemeClr>
            </a:solidFill>
            <a:prstDash val="sysDash"/>
            <a:round/>
            <a:headEnd type="oval" w="med" len="med"/>
            <a:tailEnd type="oval" w="lg" len="lg"/>
          </a:ln>
        </p:spPr>
        <p:style>
          <a:lnRef idx="2">
            <a:schemeClr val="accent4"/>
          </a:lnRef>
          <a:fillRef idx="0">
            <a:schemeClr val="accent4"/>
          </a:fillRef>
          <a:effectRef idx="1">
            <a:schemeClr val="accent4"/>
          </a:effectRef>
          <a:fontRef idx="minor">
            <a:schemeClr val="tx1"/>
          </a:fontRef>
        </p:style>
      </p:cxnSp>
      <p:sp>
        <p:nvSpPr>
          <p:cNvPr id="35" name="Subtitle 2"/>
          <p:cNvSpPr txBox="1">
            <a:spLocks/>
          </p:cNvSpPr>
          <p:nvPr/>
        </p:nvSpPr>
        <p:spPr>
          <a:xfrm>
            <a:off x="4708720" y="758803"/>
            <a:ext cx="1920680" cy="803297"/>
          </a:xfrm>
          <a:prstGeom prst="rect">
            <a:avLst/>
          </a:prstGeom>
        </p:spPr>
        <p:txBody>
          <a:bodyPr vert="horz" wrap="none" lIns="91440" tIns="45720" rIns="91440" bIns="45720" rtlCol="0">
            <a:spAutoFit/>
          </a:bodyPr>
          <a:lstStyle/>
          <a:p>
            <a:pPr lvl="0">
              <a:spcBef>
                <a:spcPct val="20000"/>
              </a:spcBef>
            </a:pPr>
            <a:r>
              <a:rPr lang="en-US" sz="2100" b="1" dirty="0" smtClean="0">
                <a:solidFill>
                  <a:schemeClr val="tx1">
                    <a:lumMod val="75000"/>
                    <a:lumOff val="25000"/>
                  </a:schemeClr>
                </a:solidFill>
                <a:latin typeface="Helvetica" pitchFamily="36" charset="0"/>
                <a:ea typeface="Helvetica" pitchFamily="36" charset="0"/>
                <a:cs typeface="Helvetica" pitchFamily="36" charset="0"/>
              </a:rPr>
              <a:t>Drosophila</a:t>
            </a:r>
            <a:endParaRPr lang="en-US" sz="2100" b="1" dirty="0" smtClean="0">
              <a:latin typeface="Helvetica" pitchFamily="36" charset="0"/>
              <a:ea typeface="Helvetica" pitchFamily="36" charset="0"/>
              <a:cs typeface="Helvetica" pitchFamily="36" charset="0"/>
            </a:endParaRPr>
          </a:p>
          <a:p>
            <a:pPr lvl="0">
              <a:spcBef>
                <a:spcPct val="20000"/>
              </a:spcBef>
            </a:pPr>
            <a:r>
              <a:rPr lang="en-US" sz="2100" b="1" dirty="0" smtClean="0">
                <a:solidFill>
                  <a:schemeClr val="tx1">
                    <a:lumMod val="75000"/>
                    <a:lumOff val="25000"/>
                  </a:schemeClr>
                </a:solidFill>
                <a:latin typeface="Helvetica" pitchFamily="36" charset="0"/>
                <a:ea typeface="Helvetica" pitchFamily="36" charset="0"/>
                <a:cs typeface="Helvetica" pitchFamily="36" charset="0"/>
              </a:rPr>
              <a:t>Melanogaster</a:t>
            </a:r>
            <a:endParaRPr lang="en-US" sz="2100" b="1" dirty="0" smtClean="0">
              <a:solidFill>
                <a:srgbClr val="BFBFBF"/>
              </a:solidFill>
              <a:latin typeface="Helvetica" pitchFamily="36" charset="0"/>
              <a:ea typeface="Helvetica" pitchFamily="36" charset="0"/>
              <a:cs typeface="Helvetica" pitchFamily="36" charset="0"/>
            </a:endParaRPr>
          </a:p>
        </p:txBody>
      </p:sp>
      <p:sp>
        <p:nvSpPr>
          <p:cNvPr id="36" name="Subtitle 2"/>
          <p:cNvSpPr txBox="1">
            <a:spLocks/>
          </p:cNvSpPr>
          <p:nvPr/>
        </p:nvSpPr>
        <p:spPr>
          <a:xfrm>
            <a:off x="2667000" y="758803"/>
            <a:ext cx="1217438" cy="803297"/>
          </a:xfrm>
          <a:prstGeom prst="rect">
            <a:avLst/>
          </a:prstGeom>
        </p:spPr>
        <p:txBody>
          <a:bodyPr vert="horz" wrap="square" lIns="91440" tIns="45720" rIns="91440" bIns="45720" rtlCol="0">
            <a:spAutoFit/>
          </a:bodyPr>
          <a:lstStyle/>
          <a:p>
            <a:pPr lvl="0">
              <a:spcBef>
                <a:spcPct val="20000"/>
              </a:spcBef>
            </a:pPr>
            <a:r>
              <a:rPr lang="en-US" sz="2100" b="1" dirty="0" smtClean="0">
                <a:solidFill>
                  <a:schemeClr val="tx1">
                    <a:lumMod val="75000"/>
                    <a:lumOff val="25000"/>
                  </a:schemeClr>
                </a:solidFill>
                <a:latin typeface="Helvetica" pitchFamily="36" charset="0"/>
                <a:ea typeface="Helvetica" pitchFamily="36" charset="0"/>
                <a:cs typeface="Helvetica" pitchFamily="36" charset="0"/>
              </a:rPr>
              <a:t>Homo</a:t>
            </a:r>
          </a:p>
          <a:p>
            <a:pPr lvl="0">
              <a:spcBef>
                <a:spcPct val="20000"/>
              </a:spcBef>
            </a:pPr>
            <a:r>
              <a:rPr lang="en-US" sz="2100" b="1" dirty="0" smtClean="0">
                <a:solidFill>
                  <a:schemeClr val="tx1">
                    <a:lumMod val="75000"/>
                    <a:lumOff val="25000"/>
                  </a:schemeClr>
                </a:solidFill>
                <a:latin typeface="Helvetica" pitchFamily="36" charset="0"/>
                <a:ea typeface="Helvetica" pitchFamily="36" charset="0"/>
                <a:cs typeface="Helvetica" pitchFamily="36" charset="0"/>
              </a:rPr>
              <a:t>Sapiens</a:t>
            </a:r>
          </a:p>
        </p:txBody>
      </p:sp>
      <p:sp>
        <p:nvSpPr>
          <p:cNvPr id="13" name="TextBox 12"/>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ROLE OF NETWORKS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9" name="TextBox 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1028700" y="1104900"/>
            <a:ext cx="6972300" cy="1272341"/>
          </a:xfrm>
          <a:prstGeom prst="rect">
            <a:avLst/>
          </a:prstGeom>
        </p:spPr>
        <p:txBody>
          <a:bodyPr vert="horz" lIns="91440" tIns="45720" rIns="91440" bIns="45720" rtlCol="0">
            <a:normAutofit/>
          </a:bodyPr>
          <a:lstStyle/>
          <a:p>
            <a:pPr lvl="0">
              <a:spcBef>
                <a:spcPct val="20000"/>
              </a:spcBef>
            </a:pPr>
            <a:r>
              <a:rPr lang="en-US" sz="1600" dirty="0" smtClean="0">
                <a:latin typeface="Helvetica" pitchFamily="36" charset="0"/>
                <a:ea typeface="Helvetica" pitchFamily="36" charset="0"/>
                <a:cs typeface="Helvetica" pitchFamily="36" charset="0"/>
              </a:rPr>
              <a:t>Behind each system studied in complexity there is an intricate wiring diagram, or a </a:t>
            </a:r>
            <a:r>
              <a:rPr lang="en-US" sz="1600" b="1" dirty="0" smtClean="0">
                <a:latin typeface="Helvetica" pitchFamily="36" charset="0"/>
                <a:ea typeface="Helvetica" pitchFamily="36" charset="0"/>
                <a:cs typeface="Helvetica" pitchFamily="36" charset="0"/>
              </a:rPr>
              <a:t>network</a:t>
            </a:r>
            <a:r>
              <a:rPr lang="en-US" sz="1600" dirty="0" smtClean="0">
                <a:latin typeface="Helvetica" pitchFamily="36" charset="0"/>
                <a:ea typeface="Helvetica" pitchFamily="36" charset="0"/>
                <a:cs typeface="Helvetica" pitchFamily="36" charset="0"/>
              </a:rPr>
              <a:t>, that defines the interactions between the component. </a:t>
            </a:r>
            <a:r>
              <a:rPr lang="en-US" sz="1600" b="1" dirty="0" smtClean="0">
                <a:solidFill>
                  <a:srgbClr val="BFBFBF"/>
                </a:solidFill>
                <a:latin typeface="Helvetica" pitchFamily="36" charset="0"/>
                <a:ea typeface="Helvetica" pitchFamily="36" charset="0"/>
                <a:cs typeface="Helvetica" pitchFamily="36" charset="0"/>
              </a:rPr>
              <a:t>  </a:t>
            </a:r>
          </a:p>
        </p:txBody>
      </p:sp>
      <p:sp>
        <p:nvSpPr>
          <p:cNvPr id="11" name="Subtitle 2"/>
          <p:cNvSpPr txBox="1">
            <a:spLocks/>
          </p:cNvSpPr>
          <p:nvPr/>
        </p:nvSpPr>
        <p:spPr>
          <a:xfrm>
            <a:off x="1028700" y="2324100"/>
            <a:ext cx="7086600" cy="2847200"/>
          </a:xfrm>
          <a:prstGeom prst="rect">
            <a:avLst/>
          </a:prstGeom>
        </p:spPr>
        <p:txBody>
          <a:bodyPr vert="horz" lIns="91440" tIns="45720" rIns="91440" bIns="45720" rtlCol="0">
            <a:normAutofit fontScale="85000" lnSpcReduction="10000"/>
          </a:bodyPr>
          <a:lstStyle/>
          <a:p>
            <a:pPr>
              <a:spcBef>
                <a:spcPct val="20000"/>
              </a:spcBef>
            </a:pPr>
            <a:r>
              <a:rPr lang="en-US" sz="5294" dirty="0" smtClean="0">
                <a:latin typeface="Helvetica" pitchFamily="36" charset="0"/>
                <a:ea typeface="Helvetica" pitchFamily="36" charset="0"/>
                <a:cs typeface="Helvetica" pitchFamily="36" charset="0"/>
              </a:rPr>
              <a:t>We will never understand complex system unless we map out and understand the networks behind them.</a:t>
            </a:r>
          </a:p>
          <a:p>
            <a:pPr>
              <a:spcBef>
                <a:spcPct val="20000"/>
              </a:spcBef>
            </a:pPr>
            <a:r>
              <a:rPr lang="en-US" sz="1600" b="1" dirty="0" smtClean="0">
                <a:solidFill>
                  <a:srgbClr val="BFBFBF"/>
                </a:solidFill>
                <a:latin typeface="Helvetica" pitchFamily="36" charset="0"/>
                <a:ea typeface="Helvetica" pitchFamily="36" charset="0"/>
                <a:cs typeface="Helvetica" pitchFamily="36" charset="0"/>
              </a:rPr>
              <a:t>  </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800767"/>
          </a:xfrm>
          <a:prstGeom prst="rect">
            <a:avLst/>
          </a:prstGeom>
          <a:noFill/>
        </p:spPr>
        <p:txBody>
          <a:bodyPr wrap="square" rtlCol="0">
            <a:spAutoFit/>
          </a:bodyPr>
          <a:lstStyle/>
          <a:p>
            <a:pPr algn="ctr"/>
            <a:r>
              <a:rPr lang="en-US" sz="4400" dirty="0" smtClean="0"/>
              <a:t>TWO FORCES HELPED THE EMERGENCE OF NETWORK SCIENCE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Helvetica" pitchFamily="36" charset="0"/>
                <a:ea typeface="Helvetica" pitchFamily="36" charset="0"/>
                <a:cs typeface="Helvetica" pitchFamily="36" charset="0"/>
              </a:rPr>
              <a:t>Section 5					</a:t>
            </a:r>
            <a:endParaRPr lang="en-US" sz="1600" dirty="0" smtClean="0">
              <a:solidFill>
                <a:srgbClr val="FFFFFF"/>
              </a:solidFill>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181100"/>
            <a:ext cx="6400800" cy="3785652"/>
          </a:xfrm>
          <a:prstGeom prst="rect">
            <a:avLst/>
          </a:prstGeom>
        </p:spPr>
        <p:txBody>
          <a:bodyPr wrap="square">
            <a:spAutoFit/>
          </a:bodyPr>
          <a:lstStyle/>
          <a:p>
            <a:endParaRPr lang="en-US" sz="2400" i="1" u="sng" dirty="0" smtClean="0"/>
          </a:p>
          <a:p>
            <a:r>
              <a:rPr lang="en-US" sz="2400" b="1" dirty="0" smtClean="0">
                <a:latin typeface="Helvetica"/>
                <a:cs typeface="Helvetica"/>
              </a:rPr>
              <a:t>Graph theory: </a:t>
            </a:r>
            <a:r>
              <a:rPr lang="en-US" sz="2400" dirty="0" smtClean="0">
                <a:latin typeface="Helvetica"/>
                <a:cs typeface="Helvetica"/>
              </a:rPr>
              <a:t>1735, Euler</a:t>
            </a:r>
          </a:p>
          <a:p>
            <a:endParaRPr lang="en-US" sz="2400" dirty="0" smtClean="0"/>
          </a:p>
          <a:p>
            <a:r>
              <a:rPr lang="en-US" sz="2400" b="1" dirty="0" smtClean="0">
                <a:latin typeface="Helvetica"/>
                <a:cs typeface="Helvetica"/>
              </a:rPr>
              <a:t>Social Network Research:  </a:t>
            </a:r>
            <a:r>
              <a:rPr lang="en-US" sz="2400" dirty="0" smtClean="0">
                <a:latin typeface="Helvetica"/>
                <a:cs typeface="Helvetica"/>
              </a:rPr>
              <a:t>1930s, Moreno</a:t>
            </a:r>
          </a:p>
          <a:p>
            <a:endParaRPr lang="en-US" sz="2400" dirty="0" smtClean="0"/>
          </a:p>
          <a:p>
            <a:r>
              <a:rPr lang="en-US" sz="2400" b="1" dirty="0" smtClean="0">
                <a:latin typeface="Helvetica"/>
                <a:cs typeface="Helvetica"/>
              </a:rPr>
              <a:t>Communication networks/internet: </a:t>
            </a:r>
            <a:r>
              <a:rPr lang="en-US" sz="2400" dirty="0" smtClean="0">
                <a:latin typeface="Helvetica"/>
                <a:cs typeface="Helvetica"/>
              </a:rPr>
              <a:t>1960s</a:t>
            </a:r>
          </a:p>
          <a:p>
            <a:endParaRPr lang="en-US" sz="2400" dirty="0" smtClean="0"/>
          </a:p>
          <a:p>
            <a:r>
              <a:rPr lang="en-US" sz="2400" b="1" dirty="0" smtClean="0">
                <a:latin typeface="Helvetica"/>
                <a:cs typeface="Helvetica"/>
              </a:rPr>
              <a:t>Ecological Networks: </a:t>
            </a:r>
            <a:r>
              <a:rPr lang="en-US" sz="2400" dirty="0" smtClean="0">
                <a:latin typeface="Helvetica"/>
                <a:cs typeface="Helvetica"/>
              </a:rPr>
              <a:t>May</a:t>
            </a:r>
            <a:r>
              <a:rPr lang="en-US" sz="2400" smtClean="0">
                <a:latin typeface="Helvetica"/>
                <a:cs typeface="Helvetica"/>
              </a:rPr>
              <a:t>, 1979.</a:t>
            </a:r>
            <a:endParaRPr lang="en-US" sz="2400" dirty="0" smtClean="0">
              <a:latin typeface="Helvetica"/>
              <a:cs typeface="Helvetica"/>
            </a:endParaRPr>
          </a:p>
          <a:p>
            <a:endParaRPr lang="en-US" sz="2400" dirty="0" smtClean="0"/>
          </a:p>
          <a:p>
            <a:r>
              <a:rPr lang="en-US" sz="2400" dirty="0" smtClean="0"/>
              <a:t> </a:t>
            </a: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HISTORY OF NETWORK ANALYSIS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HISTORY OF NETWORK ANALYSIS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pic>
        <p:nvPicPr>
          <p:cNvPr id="6" name="Picture 5" descr="F-I-CitaER-Granovetter.png"/>
          <p:cNvPicPr>
            <a:picLocks noChangeAspect="1"/>
          </p:cNvPicPr>
          <p:nvPr/>
        </p:nvPicPr>
        <p:blipFill>
          <a:blip r:embed="rId3"/>
          <a:stretch>
            <a:fillRect/>
          </a:stretch>
        </p:blipFill>
        <p:spPr>
          <a:xfrm>
            <a:off x="1670497" y="797189"/>
            <a:ext cx="5803005" cy="412062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800100"/>
            <a:ext cx="6570133" cy="523220"/>
          </a:xfrm>
          <a:prstGeom prst="rect">
            <a:avLst/>
          </a:prstGeom>
          <a:noFill/>
        </p:spPr>
        <p:txBody>
          <a:bodyPr wrap="square" rtlCol="0">
            <a:spAutoFit/>
          </a:bodyPr>
          <a:lstStyle/>
          <a:p>
            <a:pPr algn="r"/>
            <a:r>
              <a:rPr lang="en-US" sz="2800" b="1" dirty="0" smtClean="0"/>
              <a:t>The emergence of network maps: </a:t>
            </a:r>
            <a:endParaRPr lang="en-US" i="1" dirty="0">
              <a:latin typeface="Helvetica"/>
              <a:cs typeface="Helvetica"/>
            </a:endParaRP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EMERGENCE OF NETWORK SCIENCE</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10" name="TextBox 9"/>
          <p:cNvSpPr txBox="1"/>
          <p:nvPr/>
        </p:nvSpPr>
        <p:spPr>
          <a:xfrm>
            <a:off x="1507067" y="2026503"/>
            <a:ext cx="4572000" cy="2246769"/>
          </a:xfrm>
          <a:prstGeom prst="rect">
            <a:avLst/>
          </a:prstGeom>
          <a:noFill/>
        </p:spPr>
        <p:txBody>
          <a:bodyPr wrap="square" rtlCol="0">
            <a:spAutoFit/>
          </a:bodyPr>
          <a:lstStyle/>
          <a:p>
            <a:r>
              <a:rPr lang="en-US" sz="2000" dirty="0" smtClean="0">
                <a:latin typeface="Helvetica"/>
                <a:cs typeface="Helvetica"/>
              </a:rPr>
              <a:t>Movie Actor Network,  1998;</a:t>
            </a:r>
          </a:p>
          <a:p>
            <a:r>
              <a:rPr lang="en-US" sz="2000" dirty="0" smtClean="0">
                <a:latin typeface="Helvetica"/>
                <a:cs typeface="Helvetica"/>
              </a:rPr>
              <a:t>World Wide Web,  1999.</a:t>
            </a:r>
          </a:p>
          <a:p>
            <a:r>
              <a:rPr lang="en-US" sz="2000" dirty="0" smtClean="0">
                <a:latin typeface="Helvetica"/>
                <a:cs typeface="Helvetica"/>
              </a:rPr>
              <a:t>C </a:t>
            </a:r>
            <a:r>
              <a:rPr lang="en-US" sz="2000" dirty="0" err="1" smtClean="0">
                <a:latin typeface="Helvetica"/>
                <a:cs typeface="Helvetica"/>
              </a:rPr>
              <a:t>elegans</a:t>
            </a:r>
            <a:r>
              <a:rPr lang="en-US" sz="2000" dirty="0" smtClean="0">
                <a:latin typeface="Helvetica"/>
                <a:cs typeface="Helvetica"/>
              </a:rPr>
              <a:t> neural wiring diagram 1990</a:t>
            </a:r>
          </a:p>
          <a:p>
            <a:r>
              <a:rPr lang="en-US" sz="2000" dirty="0" smtClean="0">
                <a:latin typeface="Helvetica"/>
                <a:cs typeface="Helvetica"/>
              </a:rPr>
              <a:t>Citation Network,  1998</a:t>
            </a:r>
          </a:p>
          <a:p>
            <a:r>
              <a:rPr lang="en-US" sz="2000" dirty="0" smtClean="0">
                <a:latin typeface="Helvetica"/>
                <a:cs typeface="Helvetica"/>
              </a:rPr>
              <a:t>Metabolic Network, 2000; </a:t>
            </a:r>
          </a:p>
          <a:p>
            <a:r>
              <a:rPr lang="en-US" sz="2000" dirty="0" smtClean="0">
                <a:latin typeface="Helvetica"/>
                <a:cs typeface="Helvetica"/>
              </a:rPr>
              <a:t>PPI network, 2001</a:t>
            </a:r>
          </a:p>
          <a:p>
            <a:endParaRPr lang="en-US" sz="2000" i="1" dirty="0">
              <a:latin typeface="Helvetica"/>
              <a:cs typeface="Helvetica"/>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565650" y="2852209"/>
            <a:ext cx="12700" cy="10583"/>
          </a:xfrm>
          <a:prstGeom prst="rect">
            <a:avLst/>
          </a:prstGeom>
        </p:spPr>
      </p:pic>
      <p:pic>
        <p:nvPicPr>
          <p:cNvPr id="13" name="Picture 12"/>
          <p:cNvPicPr>
            <a:picLocks noChangeAspect="1"/>
          </p:cNvPicPr>
          <p:nvPr/>
        </p:nvPicPr>
        <p:blipFill>
          <a:blip r:embed="rId3"/>
          <a:stretch>
            <a:fillRect/>
          </a:stretch>
        </p:blipFill>
        <p:spPr>
          <a:xfrm>
            <a:off x="4718050" y="2979209"/>
            <a:ext cx="12700" cy="10583"/>
          </a:xfrm>
          <a:prstGeom prst="rect">
            <a:avLst/>
          </a:prstGeom>
        </p:spPr>
      </p:pic>
      <p:pic>
        <p:nvPicPr>
          <p:cNvPr id="14" name="Picture 13"/>
          <p:cNvPicPr>
            <a:picLocks noChangeAspect="1"/>
          </p:cNvPicPr>
          <p:nvPr/>
        </p:nvPicPr>
        <p:blipFill>
          <a:blip r:embed="rId3"/>
          <a:stretch>
            <a:fillRect/>
          </a:stretch>
        </p:blipFill>
        <p:spPr>
          <a:xfrm>
            <a:off x="4870450" y="3106208"/>
            <a:ext cx="12700" cy="10583"/>
          </a:xfrm>
          <a:prstGeom prst="rect">
            <a:avLst/>
          </a:prstGeom>
        </p:spPr>
      </p:pic>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SIMPLE STORY (1)      The fate of Saddam and network science</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pic>
        <p:nvPicPr>
          <p:cNvPr id="10" name="Picture 9" descr="F-SaddamNetw.jpg"/>
          <p:cNvPicPr>
            <a:picLocks noChangeAspect="1"/>
          </p:cNvPicPr>
          <p:nvPr/>
        </p:nvPicPr>
        <p:blipFill>
          <a:blip r:embed="rId4"/>
          <a:stretch>
            <a:fillRect/>
          </a:stretch>
        </p:blipFill>
        <p:spPr>
          <a:xfrm>
            <a:off x="4787900" y="1187827"/>
            <a:ext cx="4356100" cy="4539873"/>
          </a:xfrm>
          <a:prstGeom prst="rect">
            <a:avLst/>
          </a:prstGeom>
        </p:spPr>
      </p:pic>
      <p:pic>
        <p:nvPicPr>
          <p:cNvPr id="11" name="Picture 10"/>
          <p:cNvPicPr>
            <a:picLocks noChangeAspect="1"/>
          </p:cNvPicPr>
          <p:nvPr/>
        </p:nvPicPr>
        <p:blipFill>
          <a:blip r:embed="rId5"/>
          <a:stretch>
            <a:fillRect/>
          </a:stretch>
        </p:blipFill>
        <p:spPr>
          <a:xfrm>
            <a:off x="241300" y="749300"/>
            <a:ext cx="3564011" cy="4699000"/>
          </a:xfrm>
          <a:prstGeom prst="rect">
            <a:avLst/>
          </a:prstGeom>
        </p:spPr>
      </p:pic>
      <p:pic>
        <p:nvPicPr>
          <p:cNvPr id="9" name="Picture 8" descr="F-Saddam-AceOfSpades.jpg"/>
          <p:cNvPicPr>
            <a:picLocks noChangeAspect="1"/>
          </p:cNvPicPr>
          <p:nvPr/>
        </p:nvPicPr>
        <p:blipFill>
          <a:blip r:embed="rId6"/>
          <a:stretch>
            <a:fillRect/>
          </a:stretch>
        </p:blipFill>
        <p:spPr>
          <a:xfrm>
            <a:off x="4193540" y="744728"/>
            <a:ext cx="1645920" cy="2295144"/>
          </a:xfrm>
          <a:prstGeom prst="rect">
            <a:avLst/>
          </a:prstGeom>
        </p:spPr>
      </p:pic>
      <p:sp>
        <p:nvSpPr>
          <p:cNvPr id="15"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878308"/>
            <a:ext cx="8128001" cy="523220"/>
          </a:xfrm>
          <a:prstGeom prst="rect">
            <a:avLst/>
          </a:prstGeom>
          <a:noFill/>
        </p:spPr>
        <p:txBody>
          <a:bodyPr wrap="square" rtlCol="0">
            <a:spAutoFit/>
          </a:bodyPr>
          <a:lstStyle/>
          <a:p>
            <a:pPr algn="r"/>
            <a:r>
              <a:rPr lang="en-US" sz="2800" b="1" dirty="0" smtClean="0"/>
              <a:t>The universality of network characteristics:</a:t>
            </a:r>
            <a:r>
              <a:rPr lang="en-US" sz="2800" b="1" dirty="0" smtClean="0">
                <a:solidFill>
                  <a:srgbClr val="000000"/>
                </a:solidFill>
                <a:latin typeface="Helvetica"/>
                <a:cs typeface="Helvetica"/>
              </a:rPr>
              <a:t> </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EMERGENCE OF NETWORK SCIENCE</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11" name="TextBox 10"/>
          <p:cNvSpPr txBox="1"/>
          <p:nvPr/>
        </p:nvSpPr>
        <p:spPr>
          <a:xfrm>
            <a:off x="1439333" y="2325252"/>
            <a:ext cx="4267200" cy="1631216"/>
          </a:xfrm>
          <a:prstGeom prst="rect">
            <a:avLst/>
          </a:prstGeom>
          <a:noFill/>
        </p:spPr>
        <p:txBody>
          <a:bodyPr wrap="square" rtlCol="0">
            <a:spAutoFit/>
          </a:bodyPr>
          <a:lstStyle/>
          <a:p>
            <a:r>
              <a:rPr lang="en-US" sz="2000" dirty="0" smtClean="0">
                <a:latin typeface="Helvetica"/>
                <a:cs typeface="Helvetica"/>
              </a:rPr>
              <a:t>The architecture of networks emerging in various domains of science, nature, and technology are more similar to each other than one would have expected. </a:t>
            </a:r>
            <a:endParaRPr lang="en-US" sz="2000" dirty="0">
              <a:latin typeface="Helvetica"/>
              <a:cs typeface="Helvetica"/>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t>THE CHARACTERISTICS OF NETWORK SCIENCE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Helvetica" pitchFamily="36" charset="0"/>
                <a:ea typeface="Helvetica" pitchFamily="36" charset="0"/>
                <a:cs typeface="Helvetica" pitchFamily="36" charset="0"/>
              </a:rPr>
              <a:t>Section 6					</a:t>
            </a:r>
            <a:endParaRPr lang="en-US" sz="1600" dirty="0" smtClean="0">
              <a:solidFill>
                <a:srgbClr val="FFFFFF"/>
              </a:solidFill>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smtClean="0">
                <a:solidFill>
                  <a:srgbClr val="FF0000"/>
                </a:solidFill>
                <a:latin typeface="Helvetica"/>
                <a:cs typeface="Helvetica"/>
              </a:rPr>
              <a:t>Interdisciplinary</a:t>
            </a:r>
            <a:r>
              <a:rPr lang="en-US" sz="2800" b="1" dirty="0" smtClean="0">
                <a:solidFill>
                  <a:srgbClr val="FF0000"/>
                </a:solidFill>
                <a:latin typeface="Helvetica"/>
                <a:cs typeface="Helvetica"/>
              </a:rPr>
              <a:t> </a:t>
            </a:r>
            <a:endParaRPr lang="en-US" sz="2800" b="1" dirty="0">
              <a:solidFill>
                <a:srgbClr val="FF0000"/>
              </a:solidFill>
              <a:latin typeface="Helvetica"/>
              <a:cs typeface="Helvetica"/>
            </a:endParaRP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smtClean="0">
                <a:solidFill>
                  <a:srgbClr val="BFBFBF"/>
                </a:solidFill>
                <a:latin typeface="Helvetica"/>
                <a:cs typeface="Helvetica"/>
              </a:rPr>
              <a:t>Quantitative and Mathematical </a:t>
            </a:r>
            <a:endParaRPr lang="en-US" sz="2800" b="1" i="1" dirty="0">
              <a:solidFill>
                <a:srgbClr val="BFBFBF"/>
              </a:solidFill>
              <a:latin typeface="Helvetica"/>
              <a:cs typeface="Helvetica"/>
            </a:endParaRP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smtClean="0">
                <a:solidFill>
                  <a:srgbClr val="BFBFBF"/>
                </a:solidFill>
                <a:latin typeface="Helvetica"/>
                <a:cs typeface="Helvetica"/>
              </a:rPr>
              <a:t>Computational</a:t>
            </a:r>
            <a:r>
              <a:rPr lang="en-US" sz="2800" b="1" dirty="0" smtClean="0">
                <a:solidFill>
                  <a:srgbClr val="BFBFBF"/>
                </a:solidFill>
              </a:rPr>
              <a:t> </a:t>
            </a:r>
            <a:endParaRPr lang="en-US" sz="2800" b="1" dirty="0">
              <a:solidFill>
                <a:srgbClr val="BFBFBF"/>
              </a:solidFill>
            </a:endParaRP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smtClean="0">
                <a:solidFill>
                  <a:schemeClr val="bg1">
                    <a:lumMod val="75000"/>
                  </a:schemeClr>
                </a:solidFill>
                <a:latin typeface="Helvetica"/>
                <a:cs typeface="Helvetica"/>
              </a:rPr>
              <a:t>Empirical</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CHARACTERISTICS OF NETWORK SCIENCE</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smtClean="0">
                <a:solidFill>
                  <a:srgbClr val="BFBFBF"/>
                </a:solidFill>
                <a:latin typeface="Helvetica"/>
                <a:cs typeface="Helvetica"/>
              </a:rPr>
              <a:t>Interdisciplinary</a:t>
            </a:r>
            <a:r>
              <a:rPr lang="en-US" sz="2800" b="1" dirty="0" smtClean="0">
                <a:solidFill>
                  <a:srgbClr val="BFBFBF"/>
                </a:solidFill>
                <a:latin typeface="Helvetica"/>
                <a:cs typeface="Helvetica"/>
              </a:rPr>
              <a:t> </a:t>
            </a:r>
            <a:endParaRPr lang="en-US" sz="2800" b="1" dirty="0">
              <a:solidFill>
                <a:srgbClr val="BFBFBF"/>
              </a:solidFill>
              <a:latin typeface="Helvetica"/>
              <a:cs typeface="Helvetica"/>
            </a:endParaRP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smtClean="0">
                <a:solidFill>
                  <a:srgbClr val="BFBFBF"/>
                </a:solidFill>
                <a:latin typeface="Helvetica"/>
                <a:cs typeface="Helvetica"/>
              </a:rPr>
              <a:t>Quantitative and Mathematical </a:t>
            </a:r>
            <a:endParaRPr lang="en-US" sz="2800" b="1" i="1" dirty="0">
              <a:solidFill>
                <a:srgbClr val="BFBFBF"/>
              </a:solidFill>
              <a:latin typeface="Helvetica"/>
              <a:cs typeface="Helvetica"/>
            </a:endParaRP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smtClean="0">
                <a:solidFill>
                  <a:srgbClr val="BFBFBF"/>
                </a:solidFill>
                <a:latin typeface="Helvetica"/>
                <a:cs typeface="Helvetica"/>
              </a:rPr>
              <a:t>Computational</a:t>
            </a:r>
            <a:r>
              <a:rPr lang="en-US" sz="2800" b="1" dirty="0" smtClean="0">
                <a:solidFill>
                  <a:srgbClr val="BFBFBF"/>
                </a:solidFill>
              </a:rPr>
              <a:t> </a:t>
            </a:r>
            <a:endParaRPr lang="en-US" sz="2800" b="1" dirty="0">
              <a:solidFill>
                <a:srgbClr val="BFBFBF"/>
              </a:solidFill>
            </a:endParaRP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smtClean="0">
                <a:solidFill>
                  <a:srgbClr val="FF0000"/>
                </a:solidFill>
                <a:latin typeface="Helvetica"/>
                <a:cs typeface="Helvetica"/>
              </a:rPr>
              <a:t>Empirical, data driven</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CHARACTERISTICS OF NETWORK SCIENCE</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smtClean="0">
                <a:solidFill>
                  <a:srgbClr val="BFBFBF"/>
                </a:solidFill>
                <a:latin typeface="Helvetica"/>
                <a:cs typeface="Helvetica"/>
              </a:rPr>
              <a:t>Interdisciplinary</a:t>
            </a:r>
            <a:r>
              <a:rPr lang="en-US" sz="2800" b="1" dirty="0" smtClean="0">
                <a:solidFill>
                  <a:srgbClr val="BFBFBF"/>
                </a:solidFill>
                <a:latin typeface="Helvetica"/>
                <a:cs typeface="Helvetica"/>
              </a:rPr>
              <a:t> </a:t>
            </a:r>
            <a:endParaRPr lang="en-US" sz="2800" b="1" dirty="0">
              <a:solidFill>
                <a:srgbClr val="BFBFBF"/>
              </a:solidFill>
              <a:latin typeface="Helvetica"/>
              <a:cs typeface="Helvetica"/>
            </a:endParaRP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smtClean="0">
                <a:solidFill>
                  <a:srgbClr val="FF0000"/>
                </a:solidFill>
                <a:latin typeface="Helvetica"/>
                <a:cs typeface="Helvetica"/>
              </a:rPr>
              <a:t>Quantitative and Mathematical </a:t>
            </a:r>
            <a:endParaRPr lang="en-US" sz="2800" b="1" i="1" dirty="0">
              <a:solidFill>
                <a:srgbClr val="FF0000"/>
              </a:solidFill>
              <a:latin typeface="Helvetica"/>
              <a:cs typeface="Helvetica"/>
            </a:endParaRP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smtClean="0">
                <a:solidFill>
                  <a:srgbClr val="BFBFBF"/>
                </a:solidFill>
                <a:latin typeface="Helvetica"/>
                <a:cs typeface="Helvetica"/>
              </a:rPr>
              <a:t>Computational</a:t>
            </a:r>
            <a:r>
              <a:rPr lang="en-US" sz="2800" b="1" dirty="0" smtClean="0">
                <a:solidFill>
                  <a:srgbClr val="BFBFBF"/>
                </a:solidFill>
              </a:rPr>
              <a:t> </a:t>
            </a:r>
            <a:endParaRPr lang="en-US" sz="2800" b="1" dirty="0">
              <a:solidFill>
                <a:srgbClr val="BFBFBF"/>
              </a:solidFill>
            </a:endParaRP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smtClean="0">
                <a:solidFill>
                  <a:srgbClr val="BFBFBF"/>
                </a:solidFill>
                <a:latin typeface="Helvetica"/>
                <a:cs typeface="Helvetica"/>
              </a:rPr>
              <a:t>Empirical</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CHARACTERISTICS OF NETWORK SCIENCE</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87441"/>
            <a:ext cx="9144000" cy="523220"/>
          </a:xfrm>
          <a:prstGeom prst="rect">
            <a:avLst/>
          </a:prstGeom>
          <a:noFill/>
        </p:spPr>
        <p:txBody>
          <a:bodyPr wrap="square" rtlCol="0">
            <a:spAutoFit/>
          </a:bodyPr>
          <a:lstStyle/>
          <a:p>
            <a:pPr algn="ctr"/>
            <a:r>
              <a:rPr lang="en-US" sz="2800" b="1" i="1" dirty="0" smtClean="0">
                <a:solidFill>
                  <a:srgbClr val="BFBFBF"/>
                </a:solidFill>
                <a:latin typeface="Helvetica"/>
                <a:cs typeface="Helvetica"/>
              </a:rPr>
              <a:t>Interdisciplinary</a:t>
            </a:r>
            <a:r>
              <a:rPr lang="en-US" sz="2800" b="1" dirty="0" smtClean="0">
                <a:solidFill>
                  <a:srgbClr val="BFBFBF"/>
                </a:solidFill>
                <a:latin typeface="Helvetica"/>
                <a:cs typeface="Helvetica"/>
              </a:rPr>
              <a:t> </a:t>
            </a:r>
            <a:endParaRPr lang="en-US" sz="2800" b="1" dirty="0">
              <a:solidFill>
                <a:srgbClr val="BFBFBF"/>
              </a:solidFill>
              <a:latin typeface="Helvetica"/>
              <a:cs typeface="Helvetica"/>
            </a:endParaRPr>
          </a:p>
        </p:txBody>
      </p:sp>
      <p:sp>
        <p:nvSpPr>
          <p:cNvPr id="5" name="TextBox 4"/>
          <p:cNvSpPr txBox="1"/>
          <p:nvPr/>
        </p:nvSpPr>
        <p:spPr>
          <a:xfrm>
            <a:off x="1" y="2928660"/>
            <a:ext cx="9143999" cy="523220"/>
          </a:xfrm>
          <a:prstGeom prst="rect">
            <a:avLst/>
          </a:prstGeom>
          <a:noFill/>
        </p:spPr>
        <p:txBody>
          <a:bodyPr wrap="square" rtlCol="0">
            <a:spAutoFit/>
          </a:bodyPr>
          <a:lstStyle/>
          <a:p>
            <a:pPr algn="ctr"/>
            <a:r>
              <a:rPr lang="en-US" sz="2800" b="1" i="1" dirty="0" smtClean="0">
                <a:solidFill>
                  <a:srgbClr val="BFBFBF"/>
                </a:solidFill>
                <a:latin typeface="Helvetica"/>
                <a:cs typeface="Helvetica"/>
              </a:rPr>
              <a:t>Quantitative and Mathematical </a:t>
            </a:r>
            <a:endParaRPr lang="en-US" sz="2800" b="1" i="1" dirty="0">
              <a:solidFill>
                <a:srgbClr val="BFBFBF"/>
              </a:solidFill>
              <a:latin typeface="Helvetica"/>
              <a:cs typeface="Helvetica"/>
            </a:endParaRPr>
          </a:p>
        </p:txBody>
      </p:sp>
      <p:sp>
        <p:nvSpPr>
          <p:cNvPr id="6" name="TextBox 5"/>
          <p:cNvSpPr txBox="1"/>
          <p:nvPr/>
        </p:nvSpPr>
        <p:spPr>
          <a:xfrm>
            <a:off x="0" y="3858280"/>
            <a:ext cx="9144000" cy="523220"/>
          </a:xfrm>
          <a:prstGeom prst="rect">
            <a:avLst/>
          </a:prstGeom>
          <a:noFill/>
        </p:spPr>
        <p:txBody>
          <a:bodyPr wrap="square" rtlCol="0">
            <a:spAutoFit/>
          </a:bodyPr>
          <a:lstStyle/>
          <a:p>
            <a:pPr algn="ctr"/>
            <a:r>
              <a:rPr lang="en-US" sz="2800" b="1" i="1" dirty="0" smtClean="0">
                <a:solidFill>
                  <a:srgbClr val="FF0000"/>
                </a:solidFill>
                <a:latin typeface="Helvetica"/>
                <a:cs typeface="Helvetica"/>
              </a:rPr>
              <a:t>Computational</a:t>
            </a:r>
            <a:r>
              <a:rPr lang="en-US" sz="2800" b="1" dirty="0" smtClean="0">
                <a:solidFill>
                  <a:srgbClr val="3366FF"/>
                </a:solidFill>
              </a:rPr>
              <a:t> </a:t>
            </a:r>
            <a:endParaRPr lang="en-US" sz="2800" b="1" dirty="0">
              <a:solidFill>
                <a:srgbClr val="3366FF"/>
              </a:solidFill>
            </a:endParaRPr>
          </a:p>
        </p:txBody>
      </p:sp>
      <p:sp>
        <p:nvSpPr>
          <p:cNvPr id="7" name="TextBox 6"/>
          <p:cNvSpPr txBox="1"/>
          <p:nvPr/>
        </p:nvSpPr>
        <p:spPr>
          <a:xfrm>
            <a:off x="1" y="2037140"/>
            <a:ext cx="9144000" cy="523220"/>
          </a:xfrm>
          <a:prstGeom prst="rect">
            <a:avLst/>
          </a:prstGeom>
          <a:noFill/>
        </p:spPr>
        <p:txBody>
          <a:bodyPr wrap="square" rtlCol="0">
            <a:spAutoFit/>
          </a:bodyPr>
          <a:lstStyle/>
          <a:p>
            <a:pPr algn="ctr"/>
            <a:r>
              <a:rPr lang="en-US" sz="2800" b="1" i="1" dirty="0" smtClean="0">
                <a:solidFill>
                  <a:srgbClr val="BFBFBF"/>
                </a:solidFill>
                <a:latin typeface="Helvetica"/>
                <a:cs typeface="Helvetica"/>
              </a:rPr>
              <a:t>Empirical</a:t>
            </a:r>
          </a:p>
        </p:txBody>
      </p:sp>
      <p:sp>
        <p:nvSpPr>
          <p:cNvPr id="8" name="TextBox 7"/>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THE CHARACTERISTICS OF NETWORK SCIENCE</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t>THE IMPACT OF NETWORK SCIENCE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Helvetica" pitchFamily="36" charset="0"/>
                <a:ea typeface="Helvetica" pitchFamily="36" charset="0"/>
                <a:cs typeface="Helvetica" pitchFamily="36" charset="0"/>
              </a:rPr>
              <a:t>Section 7					</a:t>
            </a:r>
            <a:endParaRPr lang="en-US" sz="1600" dirty="0" smtClean="0">
              <a:solidFill>
                <a:srgbClr val="FFFFFF"/>
              </a:solidFill>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6200" y="647700"/>
            <a:ext cx="5562600" cy="5311119"/>
          </a:xfrm>
          <a:prstGeom prst="rect">
            <a:avLst/>
          </a:prstGeom>
        </p:spPr>
      </p:pic>
      <p:sp>
        <p:nvSpPr>
          <p:cNvPr id="4" name="Rectangle 3"/>
          <p:cNvSpPr/>
          <p:nvPr/>
        </p:nvSpPr>
        <p:spPr>
          <a:xfrm>
            <a:off x="5791200" y="877550"/>
            <a:ext cx="3124200" cy="1492716"/>
          </a:xfrm>
          <a:prstGeom prst="rect">
            <a:avLst/>
          </a:prstGeom>
        </p:spPr>
        <p:txBody>
          <a:bodyPr wrap="square">
            <a:spAutoFit/>
          </a:bodyPr>
          <a:lstStyle/>
          <a:p>
            <a:r>
              <a:rPr lang="en-US" sz="2200" b="1" dirty="0" smtClean="0">
                <a:latin typeface="Helvetica"/>
                <a:cs typeface="Helvetica"/>
              </a:rPr>
              <a:t>Google</a:t>
            </a:r>
          </a:p>
          <a:p>
            <a:r>
              <a:rPr lang="en-US" sz="2000" dirty="0" smtClean="0">
                <a:latin typeface="Helvetica"/>
                <a:cs typeface="Helvetica"/>
              </a:rPr>
              <a:t>Market Cap</a:t>
            </a:r>
            <a:r>
              <a:rPr lang="en-US" dirty="0" smtClean="0">
                <a:latin typeface="Helvetica"/>
                <a:cs typeface="Helvetica"/>
              </a:rPr>
              <a:t>(2010 Jan 1)</a:t>
            </a:r>
            <a:r>
              <a:rPr lang="en-US" sz="2000" dirty="0" smtClean="0">
                <a:latin typeface="Helvetica"/>
                <a:cs typeface="Helvetica"/>
              </a:rPr>
              <a:t>: </a:t>
            </a:r>
          </a:p>
          <a:p>
            <a:r>
              <a:rPr lang="en-US" sz="2000" i="1" dirty="0" smtClean="0">
                <a:latin typeface="Helvetica"/>
                <a:cs typeface="Helvetica"/>
              </a:rPr>
              <a:t>$189 billion</a:t>
            </a:r>
          </a:p>
          <a:p>
            <a:endParaRPr lang="hu-HU" sz="2800" dirty="0"/>
          </a:p>
        </p:txBody>
      </p:sp>
      <p:sp>
        <p:nvSpPr>
          <p:cNvPr id="5" name="Rectangle 4"/>
          <p:cNvSpPr/>
          <p:nvPr/>
        </p:nvSpPr>
        <p:spPr>
          <a:xfrm>
            <a:off x="5791200" y="2036683"/>
            <a:ext cx="3124200" cy="1384995"/>
          </a:xfrm>
          <a:prstGeom prst="rect">
            <a:avLst/>
          </a:prstGeom>
        </p:spPr>
        <p:txBody>
          <a:bodyPr wrap="square">
            <a:spAutoFit/>
          </a:bodyPr>
          <a:lstStyle/>
          <a:p>
            <a:r>
              <a:rPr lang="en-US" sz="2200" b="1" dirty="0" smtClean="0">
                <a:latin typeface="Helvetica"/>
                <a:cs typeface="Helvetica"/>
              </a:rPr>
              <a:t>Cisco Systems</a:t>
            </a:r>
          </a:p>
          <a:p>
            <a:r>
              <a:rPr lang="en-US" sz="2000" dirty="0" smtClean="0">
                <a:latin typeface="Helvetica"/>
                <a:cs typeface="Helvetica"/>
              </a:rPr>
              <a:t>networking gear Market cap </a:t>
            </a:r>
            <a:r>
              <a:rPr lang="en-US" dirty="0" smtClean="0">
                <a:latin typeface="Helvetica"/>
                <a:cs typeface="Helvetica"/>
              </a:rPr>
              <a:t>(Jan 1, 2919)</a:t>
            </a:r>
            <a:r>
              <a:rPr lang="en-US" sz="2000" dirty="0" smtClean="0">
                <a:latin typeface="Helvetica"/>
                <a:cs typeface="Helvetica"/>
              </a:rPr>
              <a:t>: </a:t>
            </a:r>
          </a:p>
          <a:p>
            <a:r>
              <a:rPr lang="en-US" sz="2000" i="1" dirty="0" smtClean="0">
                <a:latin typeface="Helvetica"/>
                <a:cs typeface="Helvetica"/>
              </a:rPr>
              <a:t>$112 billion</a:t>
            </a:r>
            <a:endParaRPr lang="hu-HU" sz="2000" i="1" dirty="0">
              <a:latin typeface="Helvetica"/>
              <a:cs typeface="Helvetica"/>
            </a:endParaRPr>
          </a:p>
        </p:txBody>
      </p:sp>
      <p:sp>
        <p:nvSpPr>
          <p:cNvPr id="6" name="Rectangle 5"/>
          <p:cNvSpPr/>
          <p:nvPr/>
        </p:nvSpPr>
        <p:spPr>
          <a:xfrm>
            <a:off x="5791200" y="3496151"/>
            <a:ext cx="3124200" cy="1723549"/>
          </a:xfrm>
          <a:prstGeom prst="rect">
            <a:avLst/>
          </a:prstGeom>
        </p:spPr>
        <p:txBody>
          <a:bodyPr wrap="square">
            <a:spAutoFit/>
          </a:bodyPr>
          <a:lstStyle/>
          <a:p>
            <a:r>
              <a:rPr lang="en-US" sz="2200" b="1" dirty="0" err="1" smtClean="0">
                <a:latin typeface="Helvetica"/>
                <a:cs typeface="Helvetica"/>
              </a:rPr>
              <a:t>Facebook</a:t>
            </a:r>
            <a:endParaRPr lang="en-US" sz="2200" b="1" dirty="0" smtClean="0">
              <a:latin typeface="Helvetica"/>
              <a:cs typeface="Helvetica"/>
            </a:endParaRPr>
          </a:p>
          <a:p>
            <a:r>
              <a:rPr lang="en-US" sz="2000" dirty="0" smtClean="0">
                <a:latin typeface="Helvetica"/>
                <a:cs typeface="Helvetica"/>
              </a:rPr>
              <a:t>market cap: </a:t>
            </a:r>
          </a:p>
          <a:p>
            <a:r>
              <a:rPr lang="en-US" sz="2000" i="1" dirty="0" smtClean="0">
                <a:latin typeface="Helvetica"/>
                <a:cs typeface="Helvetica"/>
              </a:rPr>
              <a:t>$50 billion</a:t>
            </a:r>
          </a:p>
          <a:p>
            <a:endParaRPr lang="en-US" sz="2000" dirty="0" smtClean="0">
              <a:latin typeface="Helvetica"/>
              <a:cs typeface="Helvetica"/>
            </a:endParaRPr>
          </a:p>
          <a:p>
            <a:r>
              <a:rPr lang="en-US" sz="1200" i="1" dirty="0" smtClean="0">
                <a:latin typeface="Helvetica"/>
                <a:cs typeface="Helvetica"/>
              </a:rPr>
              <a:t>www.bizjournals.com/austin/news/2010/11/15/facebooks... - Cached</a:t>
            </a:r>
            <a:endParaRPr lang="hu-HU" sz="1200" i="1" dirty="0">
              <a:latin typeface="Helvetica"/>
              <a:cs typeface="Helvetica"/>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ECONOMIC IMPACT</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0" name="Picture 2" descr="aspirin-ch"/>
          <p:cNvPicPr>
            <a:picLocks noChangeAspect="1" noChangeArrowheads="1"/>
          </p:cNvPicPr>
          <p:nvPr/>
        </p:nvPicPr>
        <p:blipFill>
          <a:blip r:embed="rId3"/>
          <a:srcRect/>
          <a:stretch>
            <a:fillRect/>
          </a:stretch>
        </p:blipFill>
        <p:spPr bwMode="auto">
          <a:xfrm>
            <a:off x="3811589" y="469911"/>
            <a:ext cx="1728787" cy="1439333"/>
          </a:xfrm>
          <a:prstGeom prst="rect">
            <a:avLst/>
          </a:prstGeom>
          <a:noFill/>
          <a:ln w="9525">
            <a:noFill/>
            <a:miter lim="800000"/>
            <a:headEnd/>
            <a:tailEnd/>
          </a:ln>
        </p:spPr>
      </p:pic>
      <p:pic>
        <p:nvPicPr>
          <p:cNvPr id="386051" name="Picture 3" descr="pdb6cox-cpk"/>
          <p:cNvPicPr>
            <a:picLocks noChangeAspect="1" noChangeArrowheads="1"/>
          </p:cNvPicPr>
          <p:nvPr/>
        </p:nvPicPr>
        <p:blipFill>
          <a:blip r:embed="rId4"/>
          <a:srcRect/>
          <a:stretch>
            <a:fillRect/>
          </a:stretch>
        </p:blipFill>
        <p:spPr bwMode="auto">
          <a:xfrm>
            <a:off x="2897188" y="1930411"/>
            <a:ext cx="2360612" cy="2016125"/>
          </a:xfrm>
          <a:prstGeom prst="rect">
            <a:avLst/>
          </a:prstGeom>
          <a:noFill/>
          <a:ln w="9525">
            <a:noFill/>
            <a:miter lim="800000"/>
            <a:headEnd/>
            <a:tailEnd/>
          </a:ln>
        </p:spPr>
      </p:pic>
      <p:sp>
        <p:nvSpPr>
          <p:cNvPr id="386052" name="Text Box 4"/>
          <p:cNvSpPr txBox="1">
            <a:spLocks noChangeArrowheads="1"/>
          </p:cNvSpPr>
          <p:nvPr/>
        </p:nvSpPr>
        <p:spPr bwMode="auto">
          <a:xfrm>
            <a:off x="276226" y="550345"/>
            <a:ext cx="1709693" cy="1776519"/>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dirty="0">
                <a:solidFill>
                  <a:schemeClr val="accent2"/>
                </a:solidFill>
              </a:rPr>
              <a:t>Reduces </a:t>
            </a:r>
          </a:p>
          <a:p>
            <a:pPr defTabSz="828675"/>
            <a:r>
              <a:rPr lang="en-US" sz="2200" b="0" dirty="0"/>
              <a:t>Inflammation</a:t>
            </a:r>
          </a:p>
          <a:p>
            <a:pPr defTabSz="828675"/>
            <a:r>
              <a:rPr lang="en-US" sz="2200" b="0" dirty="0"/>
              <a:t>Fever</a:t>
            </a:r>
          </a:p>
          <a:p>
            <a:pPr defTabSz="828675"/>
            <a:r>
              <a:rPr lang="en-US" sz="2200" b="0" dirty="0"/>
              <a:t>Pain</a:t>
            </a:r>
          </a:p>
          <a:p>
            <a:pPr defTabSz="828675"/>
            <a:endParaRPr lang="en-US" sz="2200" b="0" dirty="0"/>
          </a:p>
        </p:txBody>
      </p:sp>
      <p:pic>
        <p:nvPicPr>
          <p:cNvPr id="386053" name="Picture 5" descr="Heart"/>
          <p:cNvPicPr>
            <a:picLocks noChangeAspect="1" noChangeArrowheads="1"/>
          </p:cNvPicPr>
          <p:nvPr/>
        </p:nvPicPr>
        <p:blipFill>
          <a:blip r:embed="rId5"/>
          <a:srcRect/>
          <a:stretch>
            <a:fillRect/>
          </a:stretch>
        </p:blipFill>
        <p:spPr bwMode="auto">
          <a:xfrm>
            <a:off x="7162800" y="1680647"/>
            <a:ext cx="2154238" cy="1740958"/>
          </a:xfrm>
          <a:prstGeom prst="rect">
            <a:avLst/>
          </a:prstGeom>
          <a:noFill/>
          <a:ln w="9525">
            <a:noFill/>
            <a:miter lim="800000"/>
            <a:headEnd/>
            <a:tailEnd/>
          </a:ln>
        </p:spPr>
      </p:pic>
      <p:sp>
        <p:nvSpPr>
          <p:cNvPr id="386054" name="Text Box 6"/>
          <p:cNvSpPr txBox="1">
            <a:spLocks noChangeArrowheads="1"/>
          </p:cNvSpPr>
          <p:nvPr/>
        </p:nvSpPr>
        <p:spPr bwMode="auto">
          <a:xfrm>
            <a:off x="7545388" y="601147"/>
            <a:ext cx="1578134" cy="1099411"/>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a:solidFill>
                  <a:schemeClr val="accent2"/>
                </a:solidFill>
              </a:rPr>
              <a:t>Prevents</a:t>
            </a:r>
          </a:p>
          <a:p>
            <a:pPr defTabSz="828675"/>
            <a:r>
              <a:rPr lang="en-US" sz="2200" b="0"/>
              <a:t>Heart attack</a:t>
            </a:r>
          </a:p>
          <a:p>
            <a:pPr defTabSz="828675"/>
            <a:r>
              <a:rPr lang="en-US" sz="2200" b="0"/>
              <a:t>Stroke</a:t>
            </a:r>
          </a:p>
        </p:txBody>
      </p:sp>
      <p:sp>
        <p:nvSpPr>
          <p:cNvPr id="386055" name="Text Box 7"/>
          <p:cNvSpPr txBox="1">
            <a:spLocks noChangeArrowheads="1"/>
          </p:cNvSpPr>
          <p:nvPr/>
        </p:nvSpPr>
        <p:spPr bwMode="auto">
          <a:xfrm>
            <a:off x="7620001" y="4186496"/>
            <a:ext cx="1160452" cy="1099411"/>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dirty="0">
                <a:solidFill>
                  <a:srgbClr val="CC0000"/>
                </a:solidFill>
              </a:rPr>
              <a:t>Causes</a:t>
            </a:r>
            <a:r>
              <a:rPr lang="en-US" sz="2200" b="0" dirty="0"/>
              <a:t> </a:t>
            </a:r>
          </a:p>
          <a:p>
            <a:pPr defTabSz="828675"/>
            <a:r>
              <a:rPr lang="en-US" sz="2200" b="0" dirty="0"/>
              <a:t>Bleeding</a:t>
            </a:r>
          </a:p>
          <a:p>
            <a:pPr defTabSz="828675"/>
            <a:r>
              <a:rPr lang="en-US" sz="2200" b="0" dirty="0"/>
              <a:t>Ulcer</a:t>
            </a:r>
          </a:p>
        </p:txBody>
      </p:sp>
      <p:sp>
        <p:nvSpPr>
          <p:cNvPr id="386056" name="Text Box 8"/>
          <p:cNvSpPr txBox="1">
            <a:spLocks noChangeArrowheads="1"/>
          </p:cNvSpPr>
          <p:nvPr/>
        </p:nvSpPr>
        <p:spPr bwMode="auto">
          <a:xfrm>
            <a:off x="152400" y="4325938"/>
            <a:ext cx="2435678" cy="760856"/>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a:solidFill>
                  <a:schemeClr val="accent2"/>
                </a:solidFill>
              </a:rPr>
              <a:t>Reduces the risk of </a:t>
            </a:r>
          </a:p>
          <a:p>
            <a:pPr defTabSz="828675"/>
            <a:r>
              <a:rPr lang="en-US" sz="2200" b="0"/>
              <a:t>Alzheimer's Disease</a:t>
            </a:r>
          </a:p>
        </p:txBody>
      </p:sp>
      <p:sp>
        <p:nvSpPr>
          <p:cNvPr id="386057" name="Text Box 9"/>
          <p:cNvSpPr txBox="1">
            <a:spLocks noChangeArrowheads="1"/>
          </p:cNvSpPr>
          <p:nvPr/>
        </p:nvSpPr>
        <p:spPr bwMode="auto">
          <a:xfrm>
            <a:off x="4343401" y="1837274"/>
            <a:ext cx="782857" cy="422302"/>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b="0">
                <a:solidFill>
                  <a:schemeClr val="bg1"/>
                </a:solidFill>
              </a:rPr>
              <a:t>COX2</a:t>
            </a:r>
          </a:p>
        </p:txBody>
      </p:sp>
      <p:sp>
        <p:nvSpPr>
          <p:cNvPr id="386058" name="Text Box 10"/>
          <p:cNvSpPr txBox="1">
            <a:spLocks noChangeArrowheads="1"/>
          </p:cNvSpPr>
          <p:nvPr/>
        </p:nvSpPr>
        <p:spPr bwMode="auto">
          <a:xfrm>
            <a:off x="3524250" y="4355042"/>
            <a:ext cx="2334752" cy="1437965"/>
          </a:xfrm>
          <a:prstGeom prst="rect">
            <a:avLst/>
          </a:prstGeom>
          <a:noFill/>
          <a:ln w="9525">
            <a:noFill/>
            <a:miter lim="800000"/>
            <a:headEnd/>
            <a:tailEnd/>
          </a:ln>
        </p:spPr>
        <p:txBody>
          <a:bodyPr wrap="none" lIns="82936" tIns="41469" rIns="82936" bIns="41469">
            <a:prstTxWarp prst="textNoShape">
              <a:avLst/>
            </a:prstTxWarp>
            <a:spAutoFit/>
          </a:bodyPr>
          <a:lstStyle/>
          <a:p>
            <a:pPr defTabSz="828675"/>
            <a:r>
              <a:rPr lang="en-US" sz="2200">
                <a:solidFill>
                  <a:schemeClr val="accent2"/>
                </a:solidFill>
              </a:rPr>
              <a:t>Reduces the risk of </a:t>
            </a:r>
          </a:p>
          <a:p>
            <a:pPr defTabSz="828675"/>
            <a:r>
              <a:rPr lang="en-US" sz="2200" b="0"/>
              <a:t>breast cancer</a:t>
            </a:r>
          </a:p>
          <a:p>
            <a:pPr defTabSz="828675"/>
            <a:r>
              <a:rPr lang="en-US" sz="2200" b="0"/>
              <a:t>ovarian cancers</a:t>
            </a:r>
          </a:p>
          <a:p>
            <a:pPr defTabSz="828675"/>
            <a:r>
              <a:rPr lang="en-US" sz="2200" b="0"/>
              <a:t>colorectal cancer</a:t>
            </a:r>
          </a:p>
        </p:txBody>
      </p:sp>
      <p:pic>
        <p:nvPicPr>
          <p:cNvPr id="362507" name="Picture 11"/>
          <p:cNvPicPr>
            <a:picLocks noChangeAspect="1" noChangeArrowheads="1"/>
          </p:cNvPicPr>
          <p:nvPr/>
        </p:nvPicPr>
        <p:blipFill>
          <a:blip r:embed="rId6"/>
          <a:srcRect/>
          <a:stretch>
            <a:fillRect/>
          </a:stretch>
        </p:blipFill>
        <p:spPr bwMode="auto">
          <a:xfrm>
            <a:off x="4894264" y="2382849"/>
            <a:ext cx="1658937" cy="1272646"/>
          </a:xfrm>
          <a:prstGeom prst="rect">
            <a:avLst/>
          </a:prstGeom>
          <a:noFill/>
          <a:ln w="9525">
            <a:noFill/>
            <a:miter lim="800000"/>
            <a:headEnd/>
            <a:tailEnd/>
          </a:ln>
        </p:spPr>
      </p:pic>
      <p:pic>
        <p:nvPicPr>
          <p:cNvPr id="386060" name="Picture 12" descr="1101000717_400"/>
          <p:cNvPicPr>
            <a:picLocks noChangeAspect="1" noChangeArrowheads="1"/>
          </p:cNvPicPr>
          <p:nvPr/>
        </p:nvPicPr>
        <p:blipFill>
          <a:blip r:embed="rId7"/>
          <a:srcRect/>
          <a:stretch>
            <a:fillRect/>
          </a:stretch>
        </p:blipFill>
        <p:spPr bwMode="auto">
          <a:xfrm>
            <a:off x="517526" y="2413000"/>
            <a:ext cx="1616075" cy="1774032"/>
          </a:xfrm>
          <a:prstGeom prst="rect">
            <a:avLst/>
          </a:prstGeom>
          <a:noFill/>
          <a:ln w="9525">
            <a:noFill/>
            <a:miter lim="800000"/>
            <a:headEnd/>
            <a:tailEnd/>
          </a:ln>
        </p:spPr>
      </p:pic>
      <p:sp>
        <p:nvSpPr>
          <p:cNvPr id="1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DRUG DESIGN, METABOLIC ENGINEERING:</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14" name="TextBox 1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6051"/>
                                        </p:tgtEl>
                                        <p:attrNameLst>
                                          <p:attrName>style.visibility</p:attrName>
                                        </p:attrNameLst>
                                      </p:cBhvr>
                                      <p:to>
                                        <p:strVal val="visible"/>
                                      </p:to>
                                    </p:set>
                                    <p:anim calcmode="lin" valueType="num">
                                      <p:cBhvr additive="base">
                                        <p:cTn id="7" dur="500" fill="hold"/>
                                        <p:tgtEl>
                                          <p:spTgt spid="386051"/>
                                        </p:tgtEl>
                                        <p:attrNameLst>
                                          <p:attrName>ppt_x</p:attrName>
                                        </p:attrNameLst>
                                      </p:cBhvr>
                                      <p:tavLst>
                                        <p:tav tm="0">
                                          <p:val>
                                            <p:strVal val="0-#ppt_w/2"/>
                                          </p:val>
                                        </p:tav>
                                        <p:tav tm="100000">
                                          <p:val>
                                            <p:strVal val="#ppt_x"/>
                                          </p:val>
                                        </p:tav>
                                      </p:tavLst>
                                    </p:anim>
                                    <p:anim calcmode="lin" valueType="num">
                                      <p:cBhvr additive="base">
                                        <p:cTn id="8" dur="500" fill="hold"/>
                                        <p:tgtEl>
                                          <p:spTgt spid="38605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86057"/>
                                        </p:tgtEl>
                                        <p:attrNameLst>
                                          <p:attrName>style.visibility</p:attrName>
                                        </p:attrNameLst>
                                      </p:cBhvr>
                                      <p:to>
                                        <p:strVal val="visible"/>
                                      </p:to>
                                    </p:set>
                                    <p:anim calcmode="lin" valueType="num">
                                      <p:cBhvr additive="base">
                                        <p:cTn id="11" dur="500" fill="hold"/>
                                        <p:tgtEl>
                                          <p:spTgt spid="386057"/>
                                        </p:tgtEl>
                                        <p:attrNameLst>
                                          <p:attrName>ppt_x</p:attrName>
                                        </p:attrNameLst>
                                      </p:cBhvr>
                                      <p:tavLst>
                                        <p:tav tm="0">
                                          <p:val>
                                            <p:strVal val="0-#ppt_w/2"/>
                                          </p:val>
                                        </p:tav>
                                        <p:tav tm="100000">
                                          <p:val>
                                            <p:strVal val="#ppt_x"/>
                                          </p:val>
                                        </p:tav>
                                      </p:tavLst>
                                    </p:anim>
                                    <p:anim calcmode="lin" valueType="num">
                                      <p:cBhvr additive="base">
                                        <p:cTn id="12" dur="500" fill="hold"/>
                                        <p:tgtEl>
                                          <p:spTgt spid="38605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6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60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6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86055"/>
                                        </p:tgtEl>
                                        <p:attrNameLst>
                                          <p:attrName>style.visibility</p:attrName>
                                        </p:attrNameLst>
                                      </p:cBhvr>
                                      <p:to>
                                        <p:strVal val="visible"/>
                                      </p:to>
                                    </p:set>
                                    <p:anim calcmode="lin" valueType="num">
                                      <p:cBhvr additive="base">
                                        <p:cTn id="27" dur="500" fill="hold"/>
                                        <p:tgtEl>
                                          <p:spTgt spid="386055"/>
                                        </p:tgtEl>
                                        <p:attrNameLst>
                                          <p:attrName>ppt_x</p:attrName>
                                        </p:attrNameLst>
                                      </p:cBhvr>
                                      <p:tavLst>
                                        <p:tav tm="0">
                                          <p:val>
                                            <p:strVal val="#ppt_x"/>
                                          </p:val>
                                        </p:tav>
                                        <p:tav tm="100000">
                                          <p:val>
                                            <p:strVal val="#ppt_x"/>
                                          </p:val>
                                        </p:tav>
                                      </p:tavLst>
                                    </p:anim>
                                    <p:anim calcmode="lin" valueType="num">
                                      <p:cBhvr additive="base">
                                        <p:cTn id="28" dur="500" fill="hold"/>
                                        <p:tgtEl>
                                          <p:spTgt spid="38605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86056"/>
                                        </p:tgtEl>
                                        <p:attrNameLst>
                                          <p:attrName>style.visibility</p:attrName>
                                        </p:attrNameLst>
                                      </p:cBhvr>
                                      <p:to>
                                        <p:strVal val="visible"/>
                                      </p:to>
                                    </p:set>
                                    <p:anim calcmode="lin" valueType="num">
                                      <p:cBhvr additive="base">
                                        <p:cTn id="33" dur="500" fill="hold"/>
                                        <p:tgtEl>
                                          <p:spTgt spid="386056"/>
                                        </p:tgtEl>
                                        <p:attrNameLst>
                                          <p:attrName>ppt_x</p:attrName>
                                        </p:attrNameLst>
                                      </p:cBhvr>
                                      <p:tavLst>
                                        <p:tav tm="0">
                                          <p:val>
                                            <p:strVal val="#ppt_x"/>
                                          </p:val>
                                        </p:tav>
                                        <p:tav tm="100000">
                                          <p:val>
                                            <p:strVal val="#ppt_x"/>
                                          </p:val>
                                        </p:tav>
                                      </p:tavLst>
                                    </p:anim>
                                    <p:anim calcmode="lin" valueType="num">
                                      <p:cBhvr additive="base">
                                        <p:cTn id="34" dur="500" fill="hold"/>
                                        <p:tgtEl>
                                          <p:spTgt spid="386056"/>
                                        </p:tgtEl>
                                        <p:attrNameLst>
                                          <p:attrName>ppt_y</p:attrName>
                                        </p:attrNameLst>
                                      </p:cBhvr>
                                      <p:tavLst>
                                        <p:tav tm="0">
                                          <p:val>
                                            <p:strVal val="1+#ppt_h/2"/>
                                          </p:val>
                                        </p:tav>
                                        <p:tav tm="100000">
                                          <p:val>
                                            <p:strVal val="#ppt_y"/>
                                          </p:val>
                                        </p:tav>
                                      </p:tavLst>
                                    </p:anim>
                                  </p:childTnLst>
                                </p:cTn>
                              </p:par>
                              <p:par>
                                <p:cTn id="35" presetID="1" presetClass="entr" presetSubtype="0" fill="hold" nodeType="withEffect">
                                  <p:stCondLst>
                                    <p:cond delay="0"/>
                                  </p:stCondLst>
                                  <p:childTnLst>
                                    <p:set>
                                      <p:cBhvr>
                                        <p:cTn id="36" dur="1" fill="hold">
                                          <p:stCondLst>
                                            <p:cond delay="0"/>
                                          </p:stCondLst>
                                        </p:cTn>
                                        <p:tgtEl>
                                          <p:spTgt spid="3860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86058"/>
                                        </p:tgtEl>
                                        <p:attrNameLst>
                                          <p:attrName>style.visibility</p:attrName>
                                        </p:attrNameLst>
                                      </p:cBhvr>
                                      <p:to>
                                        <p:strVal val="visible"/>
                                      </p:to>
                                    </p:set>
                                    <p:anim calcmode="lin" valueType="num">
                                      <p:cBhvr additive="base">
                                        <p:cTn id="41" dur="500" fill="hold"/>
                                        <p:tgtEl>
                                          <p:spTgt spid="386058"/>
                                        </p:tgtEl>
                                        <p:attrNameLst>
                                          <p:attrName>ppt_x</p:attrName>
                                        </p:attrNameLst>
                                      </p:cBhvr>
                                      <p:tavLst>
                                        <p:tav tm="0">
                                          <p:val>
                                            <p:strVal val="#ppt_x"/>
                                          </p:val>
                                        </p:tav>
                                        <p:tav tm="100000">
                                          <p:val>
                                            <p:strVal val="#ppt_x"/>
                                          </p:val>
                                        </p:tav>
                                      </p:tavLst>
                                    </p:anim>
                                    <p:anim calcmode="lin" valueType="num">
                                      <p:cBhvr additive="base">
                                        <p:cTn id="42" dur="500" fill="hold"/>
                                        <p:tgtEl>
                                          <p:spTgt spid="38605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86050"/>
                                        </p:tgtEl>
                                        <p:attrNameLst>
                                          <p:attrName>style.visibility</p:attrName>
                                        </p:attrNameLst>
                                      </p:cBhvr>
                                      <p:to>
                                        <p:strVal val="visible"/>
                                      </p:to>
                                    </p:set>
                                    <p:animEffect transition="in" filter="dissolve">
                                      <p:cBhvr>
                                        <p:cTn id="47" dur="500"/>
                                        <p:tgtEl>
                                          <p:spTgt spid="386050"/>
                                        </p:tgtEl>
                                      </p:cBhvr>
                                    </p:animEffect>
                                  </p:childTnLst>
                                </p:cTn>
                              </p:par>
                              <p:par>
                                <p:cTn id="48" presetID="8" presetClass="emph" presetSubtype="0" fill="hold" nodeType="withEffect">
                                  <p:stCondLst>
                                    <p:cond delay="0"/>
                                  </p:stCondLst>
                                  <p:childTnLst>
                                    <p:animRot by="21600000">
                                      <p:cBhvr>
                                        <p:cTn id="49" dur="2000" fill="hold"/>
                                        <p:tgtEl>
                                          <p:spTgt spid="3860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2" grpId="0"/>
      <p:bldP spid="386054" grpId="0"/>
      <p:bldP spid="386055" grpId="0"/>
      <p:bldP spid="386056" grpId="0"/>
      <p:bldP spid="386057" grpId="0"/>
      <p:bldP spid="38605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9218" name="Picture 2" descr="plan5"/>
          <p:cNvPicPr>
            <a:picLocks noChangeAspect="1" noChangeArrowheads="1"/>
          </p:cNvPicPr>
          <p:nvPr/>
        </p:nvPicPr>
        <p:blipFill>
          <a:blip r:embed="rId3"/>
          <a:srcRect/>
          <a:stretch>
            <a:fillRect/>
          </a:stretch>
        </p:blipFill>
        <p:spPr bwMode="auto">
          <a:xfrm>
            <a:off x="-2209800" y="2673616"/>
            <a:ext cx="8382000" cy="5136885"/>
          </a:xfrm>
          <a:prstGeom prst="rect">
            <a:avLst/>
          </a:prstGeom>
          <a:noFill/>
          <a:ln w="9525">
            <a:noFill/>
            <a:miter lim="800000"/>
            <a:headEnd/>
            <a:tailEnd/>
          </a:ln>
        </p:spPr>
      </p:pic>
      <p:pic>
        <p:nvPicPr>
          <p:cNvPr id="188419" name="Picture 3" descr="cell"/>
          <p:cNvPicPr>
            <a:picLocks noChangeAspect="1" noChangeArrowheads="1"/>
          </p:cNvPicPr>
          <p:nvPr/>
        </p:nvPicPr>
        <p:blipFill>
          <a:blip r:embed="rId4"/>
          <a:srcRect/>
          <a:stretch>
            <a:fillRect/>
          </a:stretch>
        </p:blipFill>
        <p:spPr bwMode="auto">
          <a:xfrm>
            <a:off x="228600" y="0"/>
            <a:ext cx="4724400" cy="2833688"/>
          </a:xfrm>
          <a:prstGeom prst="rect">
            <a:avLst/>
          </a:prstGeom>
          <a:noFill/>
          <a:ln w="9525">
            <a:noFill/>
            <a:miter lim="800000"/>
            <a:headEnd/>
            <a:tailEnd/>
          </a:ln>
        </p:spPr>
      </p:pic>
      <p:pic>
        <p:nvPicPr>
          <p:cNvPr id="188420" name="Picture 4" descr="5110-240-diagram"/>
          <p:cNvPicPr>
            <a:picLocks noChangeAspect="1" noChangeArrowheads="1"/>
          </p:cNvPicPr>
          <p:nvPr/>
        </p:nvPicPr>
        <p:blipFill>
          <a:blip r:embed="rId5"/>
          <a:srcRect/>
          <a:stretch>
            <a:fillRect/>
          </a:stretch>
        </p:blipFill>
        <p:spPr bwMode="auto">
          <a:xfrm>
            <a:off x="5410203" y="5715000"/>
            <a:ext cx="3489325" cy="3238500"/>
          </a:xfrm>
          <a:prstGeom prst="rect">
            <a:avLst/>
          </a:prstGeom>
          <a:noFill/>
          <a:ln w="9525">
            <a:noFill/>
            <a:miter lim="800000"/>
            <a:headEnd/>
            <a:tailEnd/>
          </a:ln>
        </p:spPr>
      </p:pic>
      <p:pic>
        <p:nvPicPr>
          <p:cNvPr id="649221" name="Picture 5" descr="AR1500MainCircuit"/>
          <p:cNvPicPr>
            <a:picLocks noChangeAspect="1" noChangeArrowheads="1"/>
          </p:cNvPicPr>
          <p:nvPr/>
        </p:nvPicPr>
        <p:blipFill>
          <a:blip r:embed="rId6"/>
          <a:srcRect/>
          <a:stretch>
            <a:fillRect/>
          </a:stretch>
        </p:blipFill>
        <p:spPr bwMode="auto">
          <a:xfrm>
            <a:off x="4876800" y="2857500"/>
            <a:ext cx="14954250" cy="8921750"/>
          </a:xfrm>
          <a:prstGeom prst="rect">
            <a:avLst/>
          </a:prstGeom>
          <a:noFill/>
          <a:ln w="9525">
            <a:noFill/>
            <a:miter lim="800000"/>
            <a:headEnd/>
            <a:tailEnd/>
          </a:ln>
        </p:spPr>
      </p:pic>
      <p:pic>
        <p:nvPicPr>
          <p:cNvPr id="649222" name="Picture 6" descr="janhom2"/>
          <p:cNvPicPr>
            <a:picLocks noChangeAspect="1" noChangeArrowheads="1"/>
          </p:cNvPicPr>
          <p:nvPr/>
        </p:nvPicPr>
        <p:blipFill>
          <a:blip r:embed="rId7"/>
          <a:srcRect/>
          <a:stretch>
            <a:fillRect/>
          </a:stretch>
        </p:blipFill>
        <p:spPr bwMode="auto">
          <a:xfrm>
            <a:off x="5029200" y="191823"/>
            <a:ext cx="3962400" cy="2538677"/>
          </a:xfrm>
          <a:prstGeom prst="rect">
            <a:avLst/>
          </a:prstGeom>
          <a:noFill/>
          <a:ln w="9525">
            <a:noFill/>
            <a:miter lim="800000"/>
            <a:headEnd/>
            <a:tailEnd/>
          </a:ln>
        </p:spPr>
      </p:pic>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DRUG DESIGN, METABOLIC ENGINEERING:</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2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nodeType="clickEffect">
                                  <p:stCondLst>
                                    <p:cond delay="0"/>
                                  </p:stCondLst>
                                  <p:childTnLst>
                                    <p:set>
                                      <p:cBhvr>
                                        <p:cTn id="10" dur="1" fill="hold">
                                          <p:stCondLst>
                                            <p:cond delay="0"/>
                                          </p:stCondLst>
                                        </p:cTn>
                                        <p:tgtEl>
                                          <p:spTgt spid="649221"/>
                                        </p:tgtEl>
                                        <p:attrNameLst>
                                          <p:attrName>style.visibility</p:attrName>
                                        </p:attrNameLst>
                                      </p:cBhvr>
                                      <p:to>
                                        <p:strVal val="visible"/>
                                      </p:to>
                                    </p:set>
                                    <p:anim calcmode="lin" valueType="num">
                                      <p:cBhvr additive="base">
                                        <p:cTn id="11" dur="3000" fill="hold"/>
                                        <p:tgtEl>
                                          <p:spTgt spid="649221"/>
                                        </p:tgtEl>
                                        <p:attrNameLst>
                                          <p:attrName>ppt_x</p:attrName>
                                        </p:attrNameLst>
                                      </p:cBhvr>
                                      <p:tavLst>
                                        <p:tav tm="0">
                                          <p:val>
                                            <p:strVal val="0-#ppt_w/2"/>
                                          </p:val>
                                        </p:tav>
                                        <p:tav tm="100000">
                                          <p:val>
                                            <p:strVal val="#ppt_x"/>
                                          </p:val>
                                        </p:tav>
                                      </p:tavLst>
                                    </p:anim>
                                    <p:anim calcmode="lin" valueType="num">
                                      <p:cBhvr additive="base">
                                        <p:cTn id="12" dur="3000" fill="hold"/>
                                        <p:tgtEl>
                                          <p:spTgt spid="64922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3" fill="hold" nodeType="clickEffect">
                                  <p:stCondLst>
                                    <p:cond delay="0"/>
                                  </p:stCondLst>
                                  <p:childTnLst>
                                    <p:set>
                                      <p:cBhvr>
                                        <p:cTn id="16" dur="1" fill="hold">
                                          <p:stCondLst>
                                            <p:cond delay="0"/>
                                          </p:stCondLst>
                                        </p:cTn>
                                        <p:tgtEl>
                                          <p:spTgt spid="649218"/>
                                        </p:tgtEl>
                                        <p:attrNameLst>
                                          <p:attrName>style.visibility</p:attrName>
                                        </p:attrNameLst>
                                      </p:cBhvr>
                                      <p:to>
                                        <p:strVal val="visible"/>
                                      </p:to>
                                    </p:set>
                                    <p:anim calcmode="lin" valueType="num">
                                      <p:cBhvr additive="base">
                                        <p:cTn id="17" dur="3000" fill="hold"/>
                                        <p:tgtEl>
                                          <p:spTgt spid="649218"/>
                                        </p:tgtEl>
                                        <p:attrNameLst>
                                          <p:attrName>ppt_x</p:attrName>
                                        </p:attrNameLst>
                                      </p:cBhvr>
                                      <p:tavLst>
                                        <p:tav tm="0">
                                          <p:val>
                                            <p:strVal val="1+#ppt_w/2"/>
                                          </p:val>
                                        </p:tav>
                                        <p:tav tm="100000">
                                          <p:val>
                                            <p:strVal val="#ppt_x"/>
                                          </p:val>
                                        </p:tav>
                                      </p:tavLst>
                                    </p:anim>
                                    <p:anim calcmode="lin" valueType="num">
                                      <p:cBhvr additive="base">
                                        <p:cTn id="18" dur="3000" fill="hold"/>
                                        <p:tgtEl>
                                          <p:spTgt spid="6492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smtClean="0">
                <a:solidFill>
                  <a:prstClr val="black"/>
                </a:solidFill>
                <a:latin typeface="Arial" charset="0"/>
              </a:rPr>
              <a:t>Thex</a:t>
            </a:r>
            <a:endParaRPr lang="hu-HU" dirty="0">
              <a:solidFill>
                <a:prstClr val="black"/>
              </a:solidFill>
              <a:latin typeface="Arial" charset="0"/>
            </a:endParaRPr>
          </a:p>
        </p:txBody>
      </p:sp>
      <p:sp>
        <p:nvSpPr>
          <p:cNvPr id="4" name="TextBox 3"/>
          <p:cNvSpPr txBox="1">
            <a:spLocks noChangeArrowheads="1"/>
          </p:cNvSpPr>
          <p:nvPr/>
        </p:nvSpPr>
        <p:spPr bwMode="auto">
          <a:xfrm>
            <a:off x="6553200" y="61746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
        <p:nvSpPr>
          <p:cNvPr id="11" name="Rectangle 10"/>
          <p:cNvSpPr/>
          <p:nvPr/>
        </p:nvSpPr>
        <p:spPr>
          <a:xfrm>
            <a:off x="677333" y="909241"/>
            <a:ext cx="7789334" cy="4524316"/>
          </a:xfrm>
          <a:prstGeom prst="rect">
            <a:avLst/>
          </a:prstGeom>
        </p:spPr>
        <p:txBody>
          <a:bodyPr wrap="square">
            <a:spAutoFit/>
          </a:bodyPr>
          <a:lstStyle/>
          <a:p>
            <a:r>
              <a:rPr lang="en-US" dirty="0" smtClean="0">
                <a:solidFill>
                  <a:srgbClr val="FFFFFF"/>
                </a:solidFill>
              </a:rPr>
              <a:t>The capture of Saddam Hussein:</a:t>
            </a:r>
          </a:p>
          <a:p>
            <a:endParaRPr lang="en-US" dirty="0" smtClean="0">
              <a:solidFill>
                <a:srgbClr val="FFFFFF"/>
              </a:solidFill>
            </a:endParaRPr>
          </a:p>
          <a:p>
            <a:pPr>
              <a:buFont typeface="Wingdings" pitchFamily="-112" charset="2"/>
              <a:buChar char="à"/>
            </a:pPr>
            <a:r>
              <a:rPr lang="en-US" dirty="0" smtClean="0">
                <a:solidFill>
                  <a:srgbClr val="FFFFFF"/>
                </a:solidFill>
              </a:rPr>
              <a:t>shows the strong predictive power of networks.  </a:t>
            </a:r>
          </a:p>
          <a:p>
            <a:pPr>
              <a:buFont typeface="Wingdings" pitchFamily="-112" charset="2"/>
              <a:buChar char="à"/>
            </a:pPr>
            <a:endParaRPr lang="en-US" dirty="0" smtClean="0">
              <a:solidFill>
                <a:srgbClr val="FFFFFF"/>
              </a:solidFill>
            </a:endParaRPr>
          </a:p>
          <a:p>
            <a:pPr>
              <a:buFont typeface="Wingdings" pitchFamily="-112" charset="2"/>
              <a:buChar char="à"/>
            </a:pPr>
            <a:r>
              <a:rPr lang="en-US" dirty="0" smtClean="0">
                <a:solidFill>
                  <a:srgbClr val="FFFFFF"/>
                </a:solidFill>
              </a:rPr>
              <a:t> underlies the need to obtain accurate maps of the networks we aim to study; and the often heroic difficulties we encounter during the mapping process.</a:t>
            </a:r>
          </a:p>
          <a:p>
            <a:pPr>
              <a:buFont typeface="Wingdings" pitchFamily="-112" charset="2"/>
              <a:buChar char="à"/>
            </a:pPr>
            <a:endParaRPr lang="en-US" dirty="0" smtClean="0">
              <a:solidFill>
                <a:srgbClr val="FFFFFF"/>
              </a:solidFill>
            </a:endParaRPr>
          </a:p>
          <a:p>
            <a:pPr>
              <a:buFont typeface="Wingdings" pitchFamily="-112" charset="2"/>
              <a:buChar char="à"/>
            </a:pPr>
            <a:r>
              <a:rPr lang="en-US" dirty="0" smtClean="0">
                <a:solidFill>
                  <a:srgbClr val="FFFFFF"/>
                </a:solidFill>
              </a:rPr>
              <a:t> demonstrates the remarkable stability of these networks:  The capture of Hussein was not based on fresh intelligence, but rather on his pre-invasion social links, unearthed from old photos stacked in his family album.</a:t>
            </a:r>
          </a:p>
          <a:p>
            <a:pPr>
              <a:buFont typeface="Wingdings" pitchFamily="-112" charset="2"/>
              <a:buChar char="à"/>
            </a:pPr>
            <a:endParaRPr lang="en-US" dirty="0" smtClean="0">
              <a:solidFill>
                <a:srgbClr val="FFFFFF"/>
              </a:solidFill>
            </a:endParaRPr>
          </a:p>
          <a:p>
            <a:pPr>
              <a:buFont typeface="Wingdings" pitchFamily="-112" charset="2"/>
              <a:buChar char="à"/>
            </a:pPr>
            <a:r>
              <a:rPr lang="en-US" dirty="0" smtClean="0">
                <a:solidFill>
                  <a:srgbClr val="FFFFFF"/>
                </a:solidFill>
              </a:rPr>
              <a:t> shows that the choice of network we focus on makes a huge difference: the hierarchical tree, that captured the official organization of the Iraqi government, was of no use when it came to Saddam Hussein's whereabouts.  </a:t>
            </a: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SIMPLE STORY (1)      The fate of Saddam and network science</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ctrTitle"/>
          </p:nvPr>
        </p:nvSpPr>
        <p:spPr/>
        <p:txBody>
          <a:bodyPr/>
          <a:lstStyle/>
          <a:p>
            <a:pPr eaLnBrk="1" hangingPunct="1"/>
            <a:endParaRPr lang="hu-HU"/>
          </a:p>
        </p:txBody>
      </p:sp>
      <p:pic>
        <p:nvPicPr>
          <p:cNvPr id="194563" name="Picture 3"/>
          <p:cNvPicPr>
            <a:picLocks noChangeAspect="1" noChangeArrowheads="1"/>
          </p:cNvPicPr>
          <p:nvPr/>
        </p:nvPicPr>
        <p:blipFill>
          <a:blip r:embed="rId3"/>
          <a:srcRect/>
          <a:stretch>
            <a:fillRect/>
          </a:stretch>
        </p:blipFill>
        <p:spPr bwMode="auto">
          <a:xfrm>
            <a:off x="76200" y="508000"/>
            <a:ext cx="8077200" cy="4446323"/>
          </a:xfrm>
          <a:prstGeom prst="rect">
            <a:avLst/>
          </a:prstGeom>
          <a:noFill/>
          <a:ln w="9525">
            <a:noFill/>
            <a:miter lim="800000"/>
            <a:headEnd/>
            <a:tailEnd/>
          </a:ln>
        </p:spPr>
      </p:pic>
      <p:pic>
        <p:nvPicPr>
          <p:cNvPr id="194564" name="Picture 4"/>
          <p:cNvPicPr>
            <a:picLocks noChangeAspect="1" noChangeArrowheads="1"/>
          </p:cNvPicPr>
          <p:nvPr/>
        </p:nvPicPr>
        <p:blipFill>
          <a:blip r:embed="rId4"/>
          <a:srcRect/>
          <a:stretch>
            <a:fillRect/>
          </a:stretch>
        </p:blipFill>
        <p:spPr bwMode="auto">
          <a:xfrm>
            <a:off x="3" y="4919929"/>
            <a:ext cx="11077575" cy="922073"/>
          </a:xfrm>
          <a:prstGeom prst="rect">
            <a:avLst/>
          </a:prstGeom>
          <a:noFill/>
          <a:ln w="9525">
            <a:noFill/>
            <a:miter lim="800000"/>
            <a:headEnd/>
            <a:tailEnd/>
          </a:ln>
        </p:spPr>
      </p:pic>
      <p:pic>
        <p:nvPicPr>
          <p:cNvPr id="194565" name="Picture 5"/>
          <p:cNvPicPr>
            <a:picLocks noChangeAspect="1" noChangeArrowheads="1"/>
          </p:cNvPicPr>
          <p:nvPr/>
        </p:nvPicPr>
        <p:blipFill>
          <a:blip r:embed="rId5"/>
          <a:srcRect/>
          <a:stretch>
            <a:fillRect/>
          </a:stretch>
        </p:blipFill>
        <p:spPr bwMode="auto">
          <a:xfrm>
            <a:off x="7943852" y="529195"/>
            <a:ext cx="1250950" cy="2667000"/>
          </a:xfrm>
          <a:prstGeom prst="rect">
            <a:avLst/>
          </a:prstGeom>
          <a:noFill/>
          <a:ln w="9525">
            <a:noFill/>
            <a:miter lim="800000"/>
            <a:headEnd/>
            <a:tailEnd/>
          </a:ln>
        </p:spPr>
      </p:pic>
      <p:pic>
        <p:nvPicPr>
          <p:cNvPr id="194566" name="Picture 6"/>
          <p:cNvPicPr>
            <a:picLocks noChangeAspect="1" noChangeArrowheads="1"/>
          </p:cNvPicPr>
          <p:nvPr/>
        </p:nvPicPr>
        <p:blipFill>
          <a:blip r:embed="rId6"/>
          <a:srcRect/>
          <a:stretch>
            <a:fillRect/>
          </a:stretch>
        </p:blipFill>
        <p:spPr bwMode="auto">
          <a:xfrm>
            <a:off x="8161338" y="3175000"/>
            <a:ext cx="982662" cy="2540000"/>
          </a:xfrm>
          <a:prstGeom prst="rect">
            <a:avLst/>
          </a:prstGeom>
          <a:noFill/>
          <a:ln w="9525">
            <a:noFill/>
            <a:miter lim="800000"/>
            <a:headEnd/>
            <a:tailEnd/>
          </a:ln>
        </p:spPr>
      </p:pic>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HUMAN DISEASE NETWORK</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Network Biology/Network Medicine</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pic>
        <p:nvPicPr>
          <p:cNvPr id="8" name="Picture 7" descr="F-NetworkBiology2004Cover.jpg"/>
          <p:cNvPicPr>
            <a:picLocks noChangeAspect="1"/>
          </p:cNvPicPr>
          <p:nvPr/>
        </p:nvPicPr>
        <p:blipFill>
          <a:blip r:embed="rId3"/>
          <a:stretch>
            <a:fillRect/>
          </a:stretch>
        </p:blipFill>
        <p:spPr>
          <a:xfrm>
            <a:off x="1083733" y="1098202"/>
            <a:ext cx="2730500" cy="3586328"/>
          </a:xfrm>
          <a:prstGeom prst="rect">
            <a:avLst/>
          </a:prstGeom>
        </p:spPr>
      </p:pic>
      <p:pic>
        <p:nvPicPr>
          <p:cNvPr id="10" name="Picture 9" descr="F-NetworkMedicine2011Cover.jpg"/>
          <p:cNvPicPr>
            <a:picLocks noChangeAspect="1"/>
          </p:cNvPicPr>
          <p:nvPr/>
        </p:nvPicPr>
        <p:blipFill>
          <a:blip r:embed="rId4"/>
          <a:stretch>
            <a:fillRect/>
          </a:stretch>
        </p:blipFill>
        <p:spPr>
          <a:xfrm>
            <a:off x="5029200" y="1206500"/>
            <a:ext cx="2641600" cy="34671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38600" y="1485901"/>
            <a:ext cx="3048000" cy="2540000"/>
          </a:xfrm>
          <a:prstGeom prst="rect">
            <a:avLst/>
          </a:prstGeom>
        </p:spPr>
      </p:pic>
      <p:sp>
        <p:nvSpPr>
          <p:cNvPr id="4" name="Rectangle 3"/>
          <p:cNvSpPr/>
          <p:nvPr/>
        </p:nvSpPr>
        <p:spPr>
          <a:xfrm>
            <a:off x="127000" y="4152900"/>
            <a:ext cx="2432953" cy="276999"/>
          </a:xfrm>
          <a:prstGeom prst="rect">
            <a:avLst/>
          </a:prstGeom>
        </p:spPr>
        <p:txBody>
          <a:bodyPr wrap="none">
            <a:spAutoFit/>
          </a:bodyPr>
          <a:lstStyle/>
          <a:p>
            <a:r>
              <a:rPr lang="en-US" sz="1200" i="1" dirty="0" smtClean="0">
                <a:latin typeface="Helvetica"/>
                <a:ea typeface="Arial" charset="0"/>
                <a:cs typeface="Helvetica"/>
              </a:rPr>
              <a:t>http://www.slate.com/id/2245232</a:t>
            </a:r>
            <a:endParaRPr lang="hu-HU" sz="1200" i="1" dirty="0">
              <a:latin typeface="Helvetica"/>
              <a:ea typeface="Arial" charset="0"/>
              <a:cs typeface="Helvetica"/>
            </a:endParaRPr>
          </a:p>
        </p:txBody>
      </p:sp>
      <p:pic>
        <p:nvPicPr>
          <p:cNvPr id="7" name="Picture 6"/>
          <p:cNvPicPr>
            <a:picLocks noChangeAspect="1"/>
          </p:cNvPicPr>
          <p:nvPr/>
        </p:nvPicPr>
        <p:blipFill>
          <a:blip r:embed="rId4"/>
          <a:stretch>
            <a:fillRect/>
          </a:stretch>
        </p:blipFill>
        <p:spPr>
          <a:xfrm>
            <a:off x="127000" y="1485900"/>
            <a:ext cx="4064000" cy="2540000"/>
          </a:xfrm>
          <a:prstGeom prst="rect">
            <a:avLst/>
          </a:prstGeom>
        </p:spPr>
      </p:pic>
      <p:pic>
        <p:nvPicPr>
          <p:cNvPr id="12" name="Picture 11"/>
          <p:cNvPicPr>
            <a:picLocks noChangeAspect="1"/>
          </p:cNvPicPr>
          <p:nvPr/>
        </p:nvPicPr>
        <p:blipFill>
          <a:blip r:embed="rId5"/>
          <a:stretch>
            <a:fillRect/>
          </a:stretch>
        </p:blipFill>
        <p:spPr>
          <a:xfrm>
            <a:off x="4565650" y="2852209"/>
            <a:ext cx="12700" cy="10583"/>
          </a:xfrm>
          <a:prstGeom prst="rect">
            <a:avLst/>
          </a:prstGeom>
        </p:spPr>
      </p:pic>
      <p:pic>
        <p:nvPicPr>
          <p:cNvPr id="13" name="Picture 12"/>
          <p:cNvPicPr>
            <a:picLocks noChangeAspect="1"/>
          </p:cNvPicPr>
          <p:nvPr/>
        </p:nvPicPr>
        <p:blipFill>
          <a:blip r:embed="rId5"/>
          <a:stretch>
            <a:fillRect/>
          </a:stretch>
        </p:blipFill>
        <p:spPr>
          <a:xfrm>
            <a:off x="4718050" y="2979209"/>
            <a:ext cx="12700" cy="10583"/>
          </a:xfrm>
          <a:prstGeom prst="rect">
            <a:avLst/>
          </a:prstGeom>
        </p:spPr>
      </p:pic>
      <p:pic>
        <p:nvPicPr>
          <p:cNvPr id="14" name="Picture 13"/>
          <p:cNvPicPr>
            <a:picLocks noChangeAspect="1"/>
          </p:cNvPicPr>
          <p:nvPr/>
        </p:nvPicPr>
        <p:blipFill>
          <a:blip r:embed="rId5"/>
          <a:stretch>
            <a:fillRect/>
          </a:stretch>
        </p:blipFill>
        <p:spPr>
          <a:xfrm>
            <a:off x="4870450" y="3106208"/>
            <a:ext cx="12700" cy="10583"/>
          </a:xfrm>
          <a:prstGeom prst="rect">
            <a:avLst/>
          </a:prstGeom>
        </p:spPr>
      </p:pic>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FIGHTING TERRORISM AND MILITARY</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pic>
        <p:nvPicPr>
          <p:cNvPr id="18" name="Picture 17" descr="wpid-41noDs8J9JL.jpg"/>
          <p:cNvPicPr>
            <a:picLocks noChangeAspect="1"/>
          </p:cNvPicPr>
          <p:nvPr/>
        </p:nvPicPr>
        <p:blipFill>
          <a:blip r:embed="rId6"/>
          <a:stretch>
            <a:fillRect/>
          </a:stretch>
        </p:blipFill>
        <p:spPr>
          <a:xfrm>
            <a:off x="7023652" y="1485901"/>
            <a:ext cx="1961444" cy="2540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26422" y="2549078"/>
            <a:ext cx="3735379" cy="627427"/>
          </a:xfrm>
          <a:prstGeom prst="rect">
            <a:avLst/>
          </a:prstGeom>
        </p:spPr>
      </p:pic>
      <p:pic>
        <p:nvPicPr>
          <p:cNvPr id="11" name="Picture 10"/>
          <p:cNvPicPr>
            <a:picLocks noChangeAspect="1"/>
          </p:cNvPicPr>
          <p:nvPr/>
        </p:nvPicPr>
        <p:blipFill>
          <a:blip r:embed="rId4"/>
          <a:stretch>
            <a:fillRect/>
          </a:stretch>
        </p:blipFill>
        <p:spPr>
          <a:xfrm>
            <a:off x="5410200" y="2079965"/>
            <a:ext cx="1888178" cy="1565653"/>
          </a:xfrm>
          <a:prstGeom prst="rect">
            <a:avLst/>
          </a:prstGeom>
        </p:spPr>
      </p:pic>
      <p:pic>
        <p:nvPicPr>
          <p:cNvPr id="12" name="Picture 11"/>
          <p:cNvPicPr>
            <a:picLocks noChangeAspect="1"/>
          </p:cNvPicPr>
          <p:nvPr/>
        </p:nvPicPr>
        <p:blipFill>
          <a:blip r:embed="rId5"/>
          <a:stretch>
            <a:fillRect/>
          </a:stretch>
        </p:blipFill>
        <p:spPr>
          <a:xfrm>
            <a:off x="4565650" y="2852209"/>
            <a:ext cx="12700" cy="10583"/>
          </a:xfrm>
          <a:prstGeom prst="rect">
            <a:avLst/>
          </a:prstGeom>
        </p:spPr>
      </p:pic>
      <p:pic>
        <p:nvPicPr>
          <p:cNvPr id="13" name="Picture 12"/>
          <p:cNvPicPr>
            <a:picLocks noChangeAspect="1"/>
          </p:cNvPicPr>
          <p:nvPr/>
        </p:nvPicPr>
        <p:blipFill>
          <a:blip r:embed="rId5"/>
          <a:stretch>
            <a:fillRect/>
          </a:stretch>
        </p:blipFill>
        <p:spPr>
          <a:xfrm>
            <a:off x="4718050" y="2979209"/>
            <a:ext cx="12700" cy="10583"/>
          </a:xfrm>
          <a:prstGeom prst="rect">
            <a:avLst/>
          </a:prstGeom>
        </p:spPr>
      </p:pic>
      <p:pic>
        <p:nvPicPr>
          <p:cNvPr id="14" name="Picture 13"/>
          <p:cNvPicPr>
            <a:picLocks noChangeAspect="1"/>
          </p:cNvPicPr>
          <p:nvPr/>
        </p:nvPicPr>
        <p:blipFill>
          <a:blip r:embed="rId5"/>
          <a:stretch>
            <a:fillRect/>
          </a:stretch>
        </p:blipFill>
        <p:spPr>
          <a:xfrm>
            <a:off x="4870450" y="3106208"/>
            <a:ext cx="12700" cy="10583"/>
          </a:xfrm>
          <a:prstGeom prst="rect">
            <a:avLst/>
          </a:prstGeom>
        </p:spPr>
      </p:pic>
      <p:sp>
        <p:nvSpPr>
          <p:cNvPr id="15" name="Rectangle 14"/>
          <p:cNvSpPr/>
          <p:nvPr/>
        </p:nvSpPr>
        <p:spPr>
          <a:xfrm>
            <a:off x="5410200" y="3924300"/>
            <a:ext cx="2513986" cy="276999"/>
          </a:xfrm>
          <a:prstGeom prst="rect">
            <a:avLst/>
          </a:prstGeom>
        </p:spPr>
        <p:txBody>
          <a:bodyPr wrap="none">
            <a:spAutoFit/>
          </a:bodyPr>
          <a:lstStyle/>
          <a:p>
            <a:r>
              <a:rPr lang="en-US" sz="1200" i="1" dirty="0" err="1" smtClean="0">
                <a:latin typeface="Helvetica"/>
                <a:ea typeface="Arial" charset="0"/>
                <a:cs typeface="Helvetica"/>
              </a:rPr>
              <a:t>http://www.ns-cta.org/ns-cta-blog</a:t>
            </a:r>
            <a:r>
              <a:rPr lang="en-US" sz="1200" i="1" dirty="0" smtClean="0">
                <a:latin typeface="Helvetica"/>
                <a:ea typeface="Arial" charset="0"/>
                <a:cs typeface="Helvetica"/>
              </a:rPr>
              <a:t>/</a:t>
            </a:r>
            <a:endParaRPr lang="hu-HU" sz="1200" i="1" dirty="0">
              <a:latin typeface="Helvetica"/>
              <a:ea typeface="Arial" charset="0"/>
              <a:cs typeface="Helvetica"/>
            </a:endParaRPr>
          </a:p>
        </p:txBody>
      </p:sp>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FIGHTING TERRORISM AND MILITARY</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565650" y="2852209"/>
            <a:ext cx="12700" cy="10583"/>
          </a:xfrm>
          <a:prstGeom prst="rect">
            <a:avLst/>
          </a:prstGeom>
        </p:spPr>
      </p:pic>
      <p:pic>
        <p:nvPicPr>
          <p:cNvPr id="13" name="Picture 12"/>
          <p:cNvPicPr>
            <a:picLocks noChangeAspect="1"/>
          </p:cNvPicPr>
          <p:nvPr/>
        </p:nvPicPr>
        <p:blipFill>
          <a:blip r:embed="rId3"/>
          <a:stretch>
            <a:fillRect/>
          </a:stretch>
        </p:blipFill>
        <p:spPr>
          <a:xfrm>
            <a:off x="4718050" y="2979209"/>
            <a:ext cx="12700" cy="10583"/>
          </a:xfrm>
          <a:prstGeom prst="rect">
            <a:avLst/>
          </a:prstGeom>
        </p:spPr>
      </p:pic>
      <p:pic>
        <p:nvPicPr>
          <p:cNvPr id="14" name="Picture 13"/>
          <p:cNvPicPr>
            <a:picLocks noChangeAspect="1"/>
          </p:cNvPicPr>
          <p:nvPr/>
        </p:nvPicPr>
        <p:blipFill>
          <a:blip r:embed="rId3"/>
          <a:stretch>
            <a:fillRect/>
          </a:stretch>
        </p:blipFill>
        <p:spPr>
          <a:xfrm>
            <a:off x="4870450" y="3106208"/>
            <a:ext cx="12700" cy="10583"/>
          </a:xfrm>
          <a:prstGeom prst="rect">
            <a:avLst/>
          </a:prstGeom>
        </p:spPr>
      </p:pic>
      <p:sp>
        <p:nvSpPr>
          <p:cNvPr id="16" name="TextBox 1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r>
              <a:rPr lang="en-US" sz="2000" b="1" dirty="0" smtClean="0">
                <a:solidFill>
                  <a:srgbClr val="FFFFFF"/>
                </a:solidFill>
              </a:rPr>
              <a:t>The network behind a military engagement </a:t>
            </a:r>
            <a:endParaRPr lang="en-US" sz="2000" dirty="0" smtClean="0">
              <a:solidFill>
                <a:srgbClr val="FFFFFF"/>
              </a:solidFill>
            </a:endParaRPr>
          </a:p>
        </p:txBody>
      </p:sp>
      <p:pic>
        <p:nvPicPr>
          <p:cNvPr id="10" name="Picture 9" descr="F-I-Afghanistan-Strategy.jpg"/>
          <p:cNvPicPr>
            <a:picLocks noChangeAspect="1"/>
          </p:cNvPicPr>
          <p:nvPr/>
        </p:nvPicPr>
        <p:blipFill>
          <a:blip r:embed="rId4"/>
          <a:stretch>
            <a:fillRect/>
          </a:stretch>
        </p:blipFill>
        <p:spPr>
          <a:xfrm>
            <a:off x="762000" y="698500"/>
            <a:ext cx="7620000" cy="431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smtClean="0">
                <a:solidFill>
                  <a:prstClr val="black"/>
                </a:solidFill>
                <a:latin typeface="Arial" charset="0"/>
              </a:rPr>
              <a:t>Thex</a:t>
            </a:r>
            <a:endParaRPr lang="hu-HU" dirty="0">
              <a:solidFill>
                <a:prstClr val="black"/>
              </a:solidFill>
              <a:latin typeface="Arial" charset="0"/>
            </a:endParaRPr>
          </a:p>
        </p:txBody>
      </p:sp>
      <p:pic>
        <p:nvPicPr>
          <p:cNvPr id="11" name="Vespignani-VirusSimulation-Tree.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0" y="762000"/>
            <a:ext cx="9144000" cy="4953000"/>
          </a:xfrm>
          <a:prstGeom prst="rect">
            <a:avLst/>
          </a:prstGeom>
        </p:spPr>
      </p:pic>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 Predicting the H1N1 pandemic</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8"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May24_real_vs_May24_average_new.png"/>
          <p:cNvPicPr>
            <a:picLocks noChangeAspect="1"/>
          </p:cNvPicPr>
          <p:nvPr/>
        </p:nvPicPr>
        <p:blipFill>
          <a:blip r:embed="rId3"/>
          <a:stretch>
            <a:fillRect/>
          </a:stretch>
        </p:blipFill>
        <p:spPr>
          <a:xfrm>
            <a:off x="1" y="2171700"/>
            <a:ext cx="9143999" cy="2316075"/>
          </a:xfrm>
          <a:prstGeom prst="rect">
            <a:avLst/>
          </a:prstGeom>
          <a:ln w="3175" cap="flat" cmpd="sng" algn="ctr">
            <a:noFill/>
            <a:prstDash val="solid"/>
            <a:round/>
            <a:headEnd type="none" w="med" len="med"/>
            <a:tailEnd type="none" w="med" len="med"/>
          </a:ln>
        </p:spPr>
      </p:pic>
      <p:sp>
        <p:nvSpPr>
          <p:cNvPr id="6" name="TextBox 5"/>
          <p:cNvSpPr txBox="1"/>
          <p:nvPr/>
        </p:nvSpPr>
        <p:spPr>
          <a:xfrm>
            <a:off x="1752600" y="1098947"/>
            <a:ext cx="1105666" cy="615553"/>
          </a:xfrm>
          <a:prstGeom prst="rect">
            <a:avLst/>
          </a:prstGeom>
          <a:noFill/>
        </p:spPr>
        <p:txBody>
          <a:bodyPr wrap="none" rtlCol="0">
            <a:spAutoFit/>
          </a:bodyPr>
          <a:lstStyle/>
          <a:p>
            <a:r>
              <a:rPr lang="en-US" sz="3400" b="1" dirty="0">
                <a:solidFill>
                  <a:prstClr val="black"/>
                </a:solidFill>
                <a:latin typeface="Helvetica"/>
                <a:cs typeface="Helvetica"/>
              </a:rPr>
              <a:t>Real</a:t>
            </a:r>
          </a:p>
        </p:txBody>
      </p:sp>
      <p:sp>
        <p:nvSpPr>
          <p:cNvPr id="7" name="TextBox 6"/>
          <p:cNvSpPr txBox="1"/>
          <p:nvPr/>
        </p:nvSpPr>
        <p:spPr>
          <a:xfrm>
            <a:off x="5715000" y="1098947"/>
            <a:ext cx="2171651" cy="615553"/>
          </a:xfrm>
          <a:prstGeom prst="rect">
            <a:avLst/>
          </a:prstGeom>
          <a:noFill/>
        </p:spPr>
        <p:txBody>
          <a:bodyPr wrap="none" rtlCol="0">
            <a:spAutoFit/>
          </a:bodyPr>
          <a:lstStyle/>
          <a:p>
            <a:r>
              <a:rPr lang="en-US" sz="3400" b="1" dirty="0">
                <a:solidFill>
                  <a:prstClr val="black"/>
                </a:solidFill>
                <a:latin typeface="Helvetica"/>
                <a:cs typeface="Helvetica"/>
              </a:rPr>
              <a:t>Projected</a:t>
            </a:r>
          </a:p>
        </p:txBody>
      </p:sp>
      <p:sp>
        <p:nvSpPr>
          <p:cNvPr id="9" name="TextBox 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EPIDEMIC FORECAST        Predicting the H1N1 pandemic</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11"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smtClean="0">
                <a:solidFill>
                  <a:prstClr val="black"/>
                </a:solidFill>
                <a:latin typeface="Arial" charset="0"/>
              </a:rPr>
              <a:t>Thex</a:t>
            </a:r>
            <a:endParaRPr lang="hu-HU" dirty="0">
              <a:solidFill>
                <a:prstClr val="black"/>
              </a:solidFill>
              <a:latin typeface="Arial" charset="0"/>
            </a:endParaRPr>
          </a:p>
        </p:txBody>
      </p:sp>
      <p:pic>
        <p:nvPicPr>
          <p:cNvPr id="3" name="Picture 2"/>
          <p:cNvPicPr/>
          <p:nvPr/>
        </p:nvPicPr>
        <p:blipFill>
          <a:blip r:embed="rId3"/>
          <a:srcRect/>
          <a:stretch>
            <a:fillRect/>
          </a:stretch>
        </p:blipFill>
        <p:spPr bwMode="auto">
          <a:xfrm>
            <a:off x="6248400" y="838200"/>
            <a:ext cx="2315464" cy="4038600"/>
          </a:xfrm>
          <a:prstGeom prst="rect">
            <a:avLst/>
          </a:prstGeom>
          <a:noFill/>
          <a:ln w="9525">
            <a:noFill/>
            <a:miter lim="800000"/>
            <a:headEnd/>
            <a:tailEnd/>
          </a:ln>
        </p:spPr>
      </p:pic>
      <p:sp>
        <p:nvSpPr>
          <p:cNvPr id="5" name="TextBox 4"/>
          <p:cNvSpPr txBox="1"/>
          <p:nvPr/>
        </p:nvSpPr>
        <p:spPr>
          <a:xfrm>
            <a:off x="304800" y="768608"/>
            <a:ext cx="5791200" cy="4832092"/>
          </a:xfrm>
          <a:prstGeom prst="rect">
            <a:avLst/>
          </a:prstGeom>
          <a:noFill/>
        </p:spPr>
        <p:txBody>
          <a:bodyPr wrap="square" rtlCol="0">
            <a:spAutoFit/>
          </a:bodyPr>
          <a:lstStyle/>
          <a:p>
            <a:r>
              <a:rPr lang="en-US" sz="2100" dirty="0" smtClean="0">
                <a:solidFill>
                  <a:schemeClr val="bg1">
                    <a:lumMod val="85000"/>
                  </a:schemeClr>
                </a:solidFill>
                <a:latin typeface="Helvetica"/>
                <a:cs typeface="Helvetica"/>
              </a:rPr>
              <a:t>In September 2010 the National Institutes of Health awarded $40 million to researchers at Harvard, Washington University in St. Louis, the University of Minnesota and UCLA, to develop the technologies that could systematically map out brain circuits. </a:t>
            </a:r>
          </a:p>
          <a:p>
            <a:endParaRPr lang="en-US" sz="2100" dirty="0" smtClean="0">
              <a:solidFill>
                <a:schemeClr val="bg1">
                  <a:lumMod val="85000"/>
                </a:schemeClr>
              </a:solidFill>
              <a:latin typeface="Helvetica"/>
              <a:cs typeface="Helvetica"/>
            </a:endParaRPr>
          </a:p>
          <a:p>
            <a:r>
              <a:rPr lang="en-US" sz="2100" b="1" dirty="0" smtClean="0">
                <a:solidFill>
                  <a:schemeClr val="bg1"/>
                </a:solidFill>
                <a:latin typeface="Helvetica"/>
                <a:cs typeface="Helvetica"/>
              </a:rPr>
              <a:t>The Human </a:t>
            </a:r>
            <a:r>
              <a:rPr lang="en-US" sz="2100" b="1" dirty="0" err="1" smtClean="0">
                <a:solidFill>
                  <a:schemeClr val="bg1"/>
                </a:solidFill>
                <a:latin typeface="Helvetica"/>
                <a:cs typeface="Helvetica"/>
              </a:rPr>
              <a:t>Connectome</a:t>
            </a:r>
            <a:r>
              <a:rPr lang="en-US" sz="2100" b="1" dirty="0" smtClean="0">
                <a:solidFill>
                  <a:schemeClr val="bg1"/>
                </a:solidFill>
                <a:latin typeface="Helvetica"/>
                <a:cs typeface="Helvetica"/>
              </a:rPr>
              <a:t> Project (HCP)</a:t>
            </a:r>
            <a:r>
              <a:rPr lang="en-US" sz="2100" dirty="0" smtClean="0">
                <a:solidFill>
                  <a:schemeClr val="bg1"/>
                </a:solidFill>
                <a:latin typeface="Helvetica"/>
                <a:cs typeface="Helvetica"/>
              </a:rPr>
              <a:t> </a:t>
            </a:r>
            <a:r>
              <a:rPr lang="en-US" sz="2100" dirty="0" smtClean="0">
                <a:solidFill>
                  <a:schemeClr val="bg1">
                    <a:lumMod val="85000"/>
                  </a:schemeClr>
                </a:solidFill>
                <a:latin typeface="Helvetica"/>
                <a:cs typeface="Helvetica"/>
              </a:rPr>
              <a:t>with the ambitious goal to construct a map of the complete structural and functional neural connections in vivo within and across individuals.</a:t>
            </a:r>
            <a:r>
              <a:rPr lang="cs-CZ" sz="2100" dirty="0" smtClean="0">
                <a:solidFill>
                  <a:schemeClr val="bg1">
                    <a:lumMod val="85000"/>
                  </a:schemeClr>
                </a:solidFill>
                <a:latin typeface="Helvetica"/>
                <a:cs typeface="Helvetica"/>
              </a:rPr>
              <a:t> </a:t>
            </a:r>
          </a:p>
          <a:p>
            <a:endParaRPr lang="cs-CZ" sz="2100" dirty="0" smtClean="0">
              <a:solidFill>
                <a:schemeClr val="bg1">
                  <a:lumMod val="85000"/>
                </a:schemeClr>
              </a:solidFill>
              <a:latin typeface="Helvetica"/>
              <a:cs typeface="Helvetica"/>
            </a:endParaRPr>
          </a:p>
          <a:p>
            <a:r>
              <a:rPr lang="en-US" sz="1400" u="sng" dirty="0" smtClean="0">
                <a:solidFill>
                  <a:srgbClr val="FF0000"/>
                </a:solidFill>
                <a:latin typeface="Helvetica"/>
                <a:cs typeface="Helvetica"/>
              </a:rPr>
              <a:t>http://www.humanconnectomeproject.org/overview/</a:t>
            </a:r>
            <a:endParaRPr lang="cs-CZ" sz="1400" dirty="0" smtClean="0">
              <a:solidFill>
                <a:srgbClr val="FF0000"/>
              </a:solidFill>
              <a:latin typeface="Helvetica"/>
              <a:cs typeface="Helvetica"/>
            </a:endParaRPr>
          </a:p>
          <a:p>
            <a:endParaRPr lang="hu-HU" sz="2100" dirty="0">
              <a:latin typeface="Helvetica"/>
              <a:cs typeface="Helvetica"/>
            </a:endParaRPr>
          </a:p>
        </p:txBody>
      </p:sp>
      <p:sp>
        <p:nvSpPr>
          <p:cNvPr id="6" name="TextBox 5"/>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BRAIN RESEARCH</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3.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
        <p:nvSpPr>
          <p:cNvPr id="10" name="Rectangle 9"/>
          <p:cNvSpPr>
            <a:spLocks noChangeArrowheads="1"/>
          </p:cNvSpPr>
          <p:nvPr/>
        </p:nvSpPr>
        <p:spPr bwMode="auto">
          <a:xfrm>
            <a:off x="8312151" y="5341056"/>
            <a:ext cx="831851" cy="232833"/>
          </a:xfrm>
          <a:prstGeom prst="rect">
            <a:avLst/>
          </a:prstGeom>
          <a:solidFill>
            <a:srgbClr val="FFFFFF">
              <a:lumMod val="85000"/>
              <a:alpha val="70000"/>
            </a:srgbClr>
          </a:solidFill>
          <a:ln w="9525">
            <a:noFill/>
            <a:miter lim="800000"/>
            <a:headEnd/>
            <a:tailEnd/>
          </a:ln>
          <a:effectLst/>
        </p:spPr>
        <p:txBody>
          <a:bodyPr lIns="91407" tIns="45704" rIns="91407" bIns="45704"/>
          <a:lstStyle/>
          <a:p>
            <a:pPr algn="ctr" defTabSz="914400" fontAlgn="base">
              <a:spcBef>
                <a:spcPct val="0"/>
              </a:spcBef>
              <a:spcAft>
                <a:spcPct val="0"/>
              </a:spcAft>
              <a:defRPr/>
            </a:pPr>
            <a:r>
              <a:rPr lang="en-US" sz="800" b="1" kern="0" dirty="0" err="1" smtClean="0">
                <a:solidFill>
                  <a:srgbClr val="000000">
                    <a:lumMod val="50000"/>
                    <a:lumOff val="50000"/>
                  </a:srgbClr>
                </a:solidFill>
                <a:latin typeface="Helvetica"/>
                <a:cs typeface="Helvetica"/>
              </a:rPr>
              <a:t>Barabasi</a:t>
            </a:r>
            <a:r>
              <a:rPr lang="en-US" sz="800" b="1" kern="0" dirty="0" smtClean="0">
                <a:solidFill>
                  <a:srgbClr val="000000">
                    <a:lumMod val="50000"/>
                    <a:lumOff val="50000"/>
                  </a:srgbClr>
                </a:solidFill>
                <a:latin typeface="Helvetica"/>
                <a:cs typeface="Helvetica"/>
              </a:rPr>
              <a:t> Lab</a:t>
            </a:r>
            <a:endParaRPr lang="en-US" sz="800" b="1" kern="0" dirty="0">
              <a:solidFill>
                <a:srgbClr val="000000">
                  <a:lumMod val="50000"/>
                  <a:lumOff val="50000"/>
                </a:srgbClr>
              </a:solidFill>
              <a:latin typeface="Helvetica"/>
              <a:cs typeface="Helvetica"/>
            </a:endParaRPr>
          </a:p>
        </p:txBody>
      </p:sp>
      <p:pic>
        <p:nvPicPr>
          <p:cNvPr id="11" name="Picture 10" descr="maven7_logo.jpg"/>
          <p:cNvPicPr>
            <a:picLocks noChangeAspect="1"/>
          </p:cNvPicPr>
          <p:nvPr/>
        </p:nvPicPr>
        <p:blipFill>
          <a:blip r:embed="rId4"/>
          <a:stretch>
            <a:fillRect/>
          </a:stretch>
        </p:blipFill>
        <p:spPr>
          <a:xfrm>
            <a:off x="152401" y="5311947"/>
            <a:ext cx="670983" cy="292750"/>
          </a:xfrm>
          <a:prstGeom prst="rect">
            <a:avLst/>
          </a:prstGeom>
          <a:effectLst/>
        </p:spPr>
      </p:pic>
      <p:sp>
        <p:nvSpPr>
          <p:cNvPr id="13" name="Subtitle 2"/>
          <p:cNvSpPr txBox="1">
            <a:spLocks/>
          </p:cNvSpPr>
          <p:nvPr/>
        </p:nvSpPr>
        <p:spPr>
          <a:xfrm flipH="1">
            <a:off x="3895727" y="158706"/>
            <a:ext cx="45719" cy="452969"/>
          </a:xfrm>
          <a:prstGeom prst="rect">
            <a:avLst/>
          </a:prstGeom>
          <a:solidFill>
            <a:srgbClr val="00CC99">
              <a:lumMod val="75000"/>
            </a:srgbClr>
          </a:solidFill>
        </p:spPr>
        <p:txBody>
          <a:bodyPr vert="horz" lIns="91440" tIns="45720" rIns="91440" bIns="45720" rtlCol="0">
            <a:normAutofit/>
          </a:bodyPr>
          <a:lstStyle/>
          <a:p>
            <a:pPr marL="0" marR="0" lvl="0" indent="0" defTabSz="914400" eaLnBrk="1" fontAlgn="auto" latinLnBrk="0" hangingPunct="1">
              <a:lnSpc>
                <a:spcPct val="100000"/>
              </a:lnSpc>
              <a:spcBef>
                <a:spcPct val="20000"/>
              </a:spcBef>
              <a:spcAft>
                <a:spcPts val="0"/>
              </a:spcAft>
              <a:buClrTx/>
              <a:buSzTx/>
              <a:buFontTx/>
              <a:buNone/>
              <a:tabLst/>
              <a:defRPr/>
            </a:pPr>
            <a:endParaRPr kumimoji="0" lang="en-US" sz="1600" b="1" i="0" u="none" strike="noStrike" kern="0" cap="none" spc="0" normalizeH="0" baseline="0" noProof="0" dirty="0" smtClean="0">
              <a:ln>
                <a:noFill/>
              </a:ln>
              <a:solidFill>
                <a:srgbClr val="FFFFFF"/>
              </a:solidFill>
              <a:effectLst/>
              <a:uLnTx/>
              <a:uFillTx/>
              <a:latin typeface="Helvetica" pitchFamily="36" charset="0"/>
              <a:ea typeface="Helvetica" pitchFamily="36" charset="0"/>
              <a:cs typeface="Helvetica" pitchFamily="36" charset="0"/>
            </a:endParaRPr>
          </a:p>
        </p:txBody>
      </p:sp>
      <p:sp>
        <p:nvSpPr>
          <p:cNvPr id="14" name="Rectangle 13"/>
          <p:cNvSpPr>
            <a:spLocks noChangeArrowheads="1"/>
          </p:cNvSpPr>
          <p:nvPr/>
        </p:nvSpPr>
        <p:spPr bwMode="auto">
          <a:xfrm>
            <a:off x="1186" y="158706"/>
            <a:ext cx="9145588" cy="452969"/>
          </a:xfrm>
          <a:prstGeom prst="rect">
            <a:avLst/>
          </a:prstGeom>
          <a:solidFill>
            <a:srgbClr val="FFFFFF">
              <a:lumMod val="85000"/>
            </a:srgbClr>
          </a:solidFill>
          <a:ln w="9525">
            <a:noFill/>
            <a:miter lim="800000"/>
            <a:headEnd/>
            <a:tailEnd/>
          </a:ln>
          <a:effectLst/>
        </p:spPr>
        <p:txBody>
          <a:bodyPr lIns="91407" tIns="45704" rIns="91407" bIns="45704"/>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194795"/>
                </a:solidFill>
                <a:effectLst>
                  <a:outerShdw blurRad="38100" dist="38100" dir="2700000" algn="tl">
                    <a:srgbClr val="DDDDDD"/>
                  </a:outerShdw>
                </a:effectLst>
                <a:uLnTx/>
                <a:uFillTx/>
                <a:latin typeface="Trajan Pro"/>
                <a:cs typeface="Trajan Pro"/>
              </a:rPr>
              <a:t>Management</a:t>
            </a:r>
            <a:endParaRPr kumimoji="0" lang="en-US" sz="2000" b="1" i="1" u="none" strike="noStrike" kern="0" cap="none" spc="0" normalizeH="0" baseline="0" noProof="0" dirty="0">
              <a:ln>
                <a:noFill/>
              </a:ln>
              <a:solidFill>
                <a:srgbClr val="194795"/>
              </a:solidFill>
              <a:effectLst>
                <a:outerShdw blurRad="38100" dist="38100" dir="2700000" algn="tl">
                  <a:srgbClr val="DDDDDD"/>
                </a:outerShdw>
              </a:effectLst>
              <a:uLnTx/>
              <a:uFillTx/>
              <a:latin typeface="Trajan Pro"/>
              <a:cs typeface="Trajan Pro"/>
            </a:endParaRPr>
          </a:p>
        </p:txBody>
      </p:sp>
    </p:spTree>
    <p:extLst>
      <p:ext uri="{BB962C8B-B14F-4D97-AF65-F5344CB8AC3E}">
        <p14:creationId xmlns:p14="http://schemas.microsoft.com/office/powerpoint/2010/main" val="29021613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gions_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714999"/>
          </a:xfrm>
          <a:prstGeom prst="rect">
            <a:avLst/>
          </a:prstGeom>
        </p:spPr>
      </p:pic>
      <p:sp>
        <p:nvSpPr>
          <p:cNvPr id="9" name="Subtitle 2"/>
          <p:cNvSpPr txBox="1">
            <a:spLocks/>
          </p:cNvSpPr>
          <p:nvPr/>
        </p:nvSpPr>
        <p:spPr>
          <a:xfrm flipH="1">
            <a:off x="4476078" y="158750"/>
            <a:ext cx="45719" cy="452969"/>
          </a:xfrm>
          <a:prstGeom prst="rect">
            <a:avLst/>
          </a:prstGeom>
          <a:solidFill>
            <a:schemeClr val="bg1"/>
          </a:solidFill>
        </p:spPr>
        <p:txBody>
          <a:bodyPr vert="horz" lIns="91440" tIns="45720" rIns="91440" bIns="45720" rtlCol="0">
            <a:normAutofit/>
          </a:bodyPr>
          <a:lstStyle/>
          <a:p>
            <a:pPr>
              <a:spcBef>
                <a:spcPct val="20000"/>
              </a:spcBef>
            </a:pPr>
            <a:r>
              <a:rPr lang="en-US" sz="1600" b="1" dirty="0" smtClean="0">
                <a:solidFill>
                  <a:srgbClr val="FFFFFF"/>
                </a:solidFill>
                <a:latin typeface="Helvetica" pitchFamily="36" charset="0"/>
                <a:ea typeface="Helvetica" pitchFamily="36" charset="0"/>
                <a:cs typeface="Helvetica" pitchFamily="36" charset="0"/>
              </a:rPr>
              <a:t> </a:t>
            </a:r>
          </a:p>
        </p:txBody>
      </p:sp>
      <p:pic>
        <p:nvPicPr>
          <p:cNvPr id="5" name="Picture 4" descr="maven7_logo.jpg"/>
          <p:cNvPicPr>
            <a:picLocks noChangeAspect="1"/>
          </p:cNvPicPr>
          <p:nvPr/>
        </p:nvPicPr>
        <p:blipFill>
          <a:blip r:embed="rId4"/>
          <a:stretch>
            <a:fillRect/>
          </a:stretch>
        </p:blipFill>
        <p:spPr>
          <a:xfrm>
            <a:off x="152401" y="5311947"/>
            <a:ext cx="670983" cy="292750"/>
          </a:xfrm>
          <a:prstGeom prst="rect">
            <a:avLst/>
          </a:prstGeom>
          <a:effectLst/>
        </p:spPr>
      </p:pic>
      <p:sp>
        <p:nvSpPr>
          <p:cNvPr id="6" name="Rectangle 5"/>
          <p:cNvSpPr>
            <a:spLocks noChangeArrowheads="1"/>
          </p:cNvSpPr>
          <p:nvPr/>
        </p:nvSpPr>
        <p:spPr bwMode="auto">
          <a:xfrm>
            <a:off x="8312151" y="5341056"/>
            <a:ext cx="831851" cy="232833"/>
          </a:xfrm>
          <a:prstGeom prst="rect">
            <a:avLst/>
          </a:prstGeom>
          <a:solidFill>
            <a:schemeClr val="bg1">
              <a:lumMod val="85000"/>
              <a:alpha val="70000"/>
            </a:schemeClr>
          </a:solidFill>
          <a:ln w="9525">
            <a:noFill/>
            <a:miter lim="800000"/>
            <a:headEnd/>
            <a:tailEnd/>
          </a:ln>
          <a:effectLst/>
        </p:spPr>
        <p:txBody>
          <a:bodyPr lIns="91407" tIns="45704" rIns="91407" bIns="45704"/>
          <a:lstStyle/>
          <a:p>
            <a:pPr algn="ctr" defTabSz="914400" fontAlgn="base">
              <a:spcBef>
                <a:spcPct val="0"/>
              </a:spcBef>
              <a:spcAft>
                <a:spcPct val="0"/>
              </a:spcAft>
              <a:defRPr/>
            </a:pPr>
            <a:r>
              <a:rPr lang="en-US" sz="800" b="1" dirty="0" err="1" smtClean="0">
                <a:solidFill>
                  <a:srgbClr val="000000">
                    <a:lumMod val="50000"/>
                    <a:lumOff val="50000"/>
                  </a:srgbClr>
                </a:solidFill>
                <a:latin typeface="Helvetica"/>
                <a:cs typeface="Helvetica"/>
              </a:rPr>
              <a:t>Barabasi</a:t>
            </a:r>
            <a:r>
              <a:rPr lang="en-US" sz="800" b="1" dirty="0" smtClean="0">
                <a:solidFill>
                  <a:srgbClr val="000000">
                    <a:lumMod val="50000"/>
                    <a:lumOff val="50000"/>
                  </a:srgbClr>
                </a:solidFill>
                <a:latin typeface="Helvetica"/>
                <a:cs typeface="Helvetica"/>
              </a:rPr>
              <a:t> Lab</a:t>
            </a:r>
            <a:endParaRPr lang="en-US" sz="800" b="1" dirty="0">
              <a:solidFill>
                <a:srgbClr val="000000">
                  <a:lumMod val="50000"/>
                  <a:lumOff val="50000"/>
                </a:srgbClr>
              </a:solidFill>
              <a:latin typeface="Helvetica"/>
              <a:cs typeface="Helvetica"/>
            </a:endParaRPr>
          </a:p>
        </p:txBody>
      </p:sp>
    </p:spTree>
    <p:extLst>
      <p:ext uri="{BB962C8B-B14F-4D97-AF65-F5344CB8AC3E}">
        <p14:creationId xmlns:p14="http://schemas.microsoft.com/office/powerpoint/2010/main" val="14130352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t>VULNERABILITY DUE TO INTERCONNECTIVITY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Helvetica" pitchFamily="36" charset="0"/>
                <a:ea typeface="Helvetica" pitchFamily="36" charset="0"/>
                <a:cs typeface="Helvetica" pitchFamily="36" charset="0"/>
              </a:rPr>
              <a:t>Section 3 					</a:t>
            </a:r>
            <a:r>
              <a:rPr lang="en-US" sz="1600" dirty="0" smtClean="0">
                <a:solidFill>
                  <a:srgbClr val="FFFFFF"/>
                </a:solidFill>
              </a:rPr>
              <a:t>VULNERABILITY DUE TO INTERCONNECTIVITY </a:t>
            </a:r>
          </a:p>
          <a:p>
            <a:pPr>
              <a:spcBef>
                <a:spcPct val="20000"/>
              </a:spcBef>
            </a:pPr>
            <a:endParaRPr lang="en-US" sz="1600" dirty="0" smtClean="0">
              <a:solidFill>
                <a:srgbClr val="FFFFFF"/>
              </a:solidFill>
            </a:endParaRPr>
          </a:p>
          <a:p>
            <a:pPr lvl="0">
              <a:spcBef>
                <a:spcPct val="20000"/>
              </a:spcBef>
            </a:pP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ierarchy_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 y="0"/>
            <a:ext cx="9144000" cy="5715000"/>
          </a:xfrm>
          <a:prstGeom prst="rect">
            <a:avLst/>
          </a:prstGeom>
        </p:spPr>
      </p:pic>
      <p:sp>
        <p:nvSpPr>
          <p:cNvPr id="7" name="Subtitle 2"/>
          <p:cNvSpPr txBox="1">
            <a:spLocks/>
          </p:cNvSpPr>
          <p:nvPr/>
        </p:nvSpPr>
        <p:spPr>
          <a:xfrm flipH="1">
            <a:off x="2177378" y="158219"/>
            <a:ext cx="45719" cy="452969"/>
          </a:xfrm>
          <a:prstGeom prst="rect">
            <a:avLst/>
          </a:prstGeom>
          <a:solidFill>
            <a:schemeClr val="bg1"/>
          </a:solidFill>
        </p:spPr>
        <p:txBody>
          <a:bodyPr vert="horz" lIns="91440" tIns="45720" rIns="91440" bIns="45720" rtlCol="0">
            <a:normAutofit/>
          </a:bodyPr>
          <a:lstStyle/>
          <a:p>
            <a:pPr>
              <a:spcBef>
                <a:spcPct val="20000"/>
              </a:spcBef>
            </a:pPr>
            <a:r>
              <a:rPr lang="en-US" sz="1600" b="1" dirty="0" smtClean="0">
                <a:solidFill>
                  <a:srgbClr val="FFFFFF"/>
                </a:solidFill>
                <a:latin typeface="Helvetica" pitchFamily="36" charset="0"/>
                <a:ea typeface="Helvetica" pitchFamily="36" charset="0"/>
                <a:cs typeface="Helvetica" pitchFamily="36" charset="0"/>
              </a:rPr>
              <a:t> </a:t>
            </a:r>
          </a:p>
        </p:txBody>
      </p:sp>
      <p:sp>
        <p:nvSpPr>
          <p:cNvPr id="9" name="Rectangle 8"/>
          <p:cNvSpPr>
            <a:spLocks noChangeArrowheads="1"/>
          </p:cNvSpPr>
          <p:nvPr/>
        </p:nvSpPr>
        <p:spPr bwMode="auto">
          <a:xfrm>
            <a:off x="8312151" y="5341056"/>
            <a:ext cx="831851" cy="232833"/>
          </a:xfrm>
          <a:prstGeom prst="rect">
            <a:avLst/>
          </a:prstGeom>
          <a:solidFill>
            <a:schemeClr val="bg1">
              <a:lumMod val="85000"/>
              <a:alpha val="70000"/>
            </a:schemeClr>
          </a:solidFill>
          <a:ln w="9525">
            <a:noFill/>
            <a:miter lim="800000"/>
            <a:headEnd/>
            <a:tailEnd/>
          </a:ln>
          <a:effectLst/>
        </p:spPr>
        <p:txBody>
          <a:bodyPr lIns="91407" tIns="45704" rIns="91407" bIns="45704"/>
          <a:lstStyle/>
          <a:p>
            <a:pPr algn="ctr" defTabSz="914400" fontAlgn="base">
              <a:spcBef>
                <a:spcPct val="0"/>
              </a:spcBef>
              <a:spcAft>
                <a:spcPct val="0"/>
              </a:spcAft>
              <a:defRPr/>
            </a:pPr>
            <a:r>
              <a:rPr lang="en-US" sz="800" b="1" dirty="0" err="1" smtClean="0">
                <a:solidFill>
                  <a:srgbClr val="000000">
                    <a:lumMod val="50000"/>
                    <a:lumOff val="50000"/>
                  </a:srgbClr>
                </a:solidFill>
                <a:latin typeface="Helvetica"/>
                <a:cs typeface="Helvetica"/>
              </a:rPr>
              <a:t>Barabasi</a:t>
            </a:r>
            <a:r>
              <a:rPr lang="en-US" sz="800" b="1" dirty="0" smtClean="0">
                <a:solidFill>
                  <a:srgbClr val="000000">
                    <a:lumMod val="50000"/>
                    <a:lumOff val="50000"/>
                  </a:srgbClr>
                </a:solidFill>
                <a:latin typeface="Helvetica"/>
                <a:cs typeface="Helvetica"/>
              </a:rPr>
              <a:t> Lab</a:t>
            </a:r>
            <a:endParaRPr lang="en-US" sz="800" b="1" dirty="0">
              <a:solidFill>
                <a:srgbClr val="000000">
                  <a:lumMod val="50000"/>
                  <a:lumOff val="50000"/>
                </a:srgbClr>
              </a:solidFill>
              <a:latin typeface="Helvetica"/>
              <a:cs typeface="Helvetica"/>
            </a:endParaRPr>
          </a:p>
        </p:txBody>
      </p:sp>
      <p:pic>
        <p:nvPicPr>
          <p:cNvPr id="10" name="Picture 9" descr="maven7_logo.jpg"/>
          <p:cNvPicPr>
            <a:picLocks noChangeAspect="1"/>
          </p:cNvPicPr>
          <p:nvPr/>
        </p:nvPicPr>
        <p:blipFill>
          <a:blip r:embed="rId4"/>
          <a:stretch>
            <a:fillRect/>
          </a:stretch>
        </p:blipFill>
        <p:spPr>
          <a:xfrm>
            <a:off x="152401" y="5311947"/>
            <a:ext cx="670983" cy="292750"/>
          </a:xfrm>
          <a:prstGeom prst="rect">
            <a:avLst/>
          </a:prstGeom>
          <a:effectLst/>
        </p:spPr>
      </p:pic>
    </p:spTree>
    <p:extLst>
      <p:ext uri="{BB962C8B-B14F-4D97-AF65-F5344CB8AC3E}">
        <p14:creationId xmlns:p14="http://schemas.microsoft.com/office/powerpoint/2010/main" val="26077416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gree-region_w.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15000"/>
          </a:xfrm>
          <a:prstGeom prst="rect">
            <a:avLst/>
          </a:prstGeom>
        </p:spPr>
      </p:pic>
    </p:spTree>
    <p:extLst>
      <p:ext uri="{BB962C8B-B14F-4D97-AF65-F5344CB8AC3E}">
        <p14:creationId xmlns:p14="http://schemas.microsoft.com/office/powerpoint/2010/main" val="17740934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t>SCIENTIFIC IMPACT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Helvetica" pitchFamily="36" charset="0"/>
                <a:ea typeface="Helvetica" pitchFamily="36" charset="0"/>
                <a:cs typeface="Helvetica" pitchFamily="36" charset="0"/>
              </a:rPr>
              <a:t>Section 8					</a:t>
            </a:r>
            <a:endParaRPr lang="en-US" sz="1600" dirty="0" smtClean="0">
              <a:solidFill>
                <a:srgbClr val="FFFFFF"/>
              </a:solidFill>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NETWORK SCIENCE      The science of the 21</a:t>
            </a:r>
            <a:r>
              <a:rPr lang="hu-HU" sz="2000" b="1" baseline="30000" dirty="0" smtClean="0">
                <a:solidFill>
                  <a:schemeClr val="bg1"/>
                </a:solidFill>
                <a:latin typeface="Helvetica"/>
                <a:cs typeface="Helvetica"/>
              </a:rPr>
              <a:t>st</a:t>
            </a:r>
            <a:r>
              <a:rPr lang="en-US" sz="2000" b="1" dirty="0" smtClean="0">
                <a:solidFill>
                  <a:schemeClr val="bg1"/>
                </a:solidFill>
                <a:latin typeface="Helvetica" pitchFamily="36" charset="0"/>
                <a:ea typeface="Helvetica" pitchFamily="36" charset="0"/>
                <a:cs typeface="Helvetica" pitchFamily="36" charset="0"/>
              </a:rPr>
              <a:t> century </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11" name="Text Box 8"/>
          <p:cNvSpPr txBox="1">
            <a:spLocks noChangeArrowheads="1"/>
          </p:cNvSpPr>
          <p:nvPr/>
        </p:nvSpPr>
        <p:spPr bwMode="auto">
          <a:xfrm>
            <a:off x="4339479" y="5385256"/>
            <a:ext cx="465041" cy="215444"/>
          </a:xfrm>
          <a:prstGeom prst="rect">
            <a:avLst/>
          </a:prstGeom>
          <a:noFill/>
          <a:ln w="9525">
            <a:noFill/>
            <a:miter lim="800000"/>
            <a:headEnd/>
            <a:tailEnd/>
          </a:ln>
        </p:spPr>
        <p:txBody>
          <a:bodyPr wrap="none">
            <a:prstTxWarp prst="textNoShape">
              <a:avLst/>
            </a:prstTxWarp>
            <a:spAutoFit/>
          </a:bodyPr>
          <a:lstStyle/>
          <a:p>
            <a:pPr algn="ctr"/>
            <a:r>
              <a:rPr lang="de-DE" sz="800" i="1" dirty="0" err="1" smtClean="0">
                <a:latin typeface="Helvetica"/>
                <a:ea typeface="Arial" charset="0"/>
                <a:cs typeface="Helvetica"/>
              </a:rPr>
              <a:t>Years</a:t>
            </a:r>
            <a:endParaRPr lang="de-DE" sz="800" i="1" dirty="0">
              <a:latin typeface="Helvetica"/>
              <a:ea typeface="Arial" charset="0"/>
              <a:cs typeface="Helvetica"/>
            </a:endParaRPr>
          </a:p>
        </p:txBody>
      </p:sp>
      <p:sp>
        <p:nvSpPr>
          <p:cNvPr id="12" name="Text Box 8"/>
          <p:cNvSpPr txBox="1">
            <a:spLocks noChangeArrowheads="1"/>
          </p:cNvSpPr>
          <p:nvPr/>
        </p:nvSpPr>
        <p:spPr bwMode="auto">
          <a:xfrm>
            <a:off x="0" y="2671346"/>
            <a:ext cx="693641" cy="338554"/>
          </a:xfrm>
          <a:prstGeom prst="rect">
            <a:avLst/>
          </a:prstGeom>
          <a:noFill/>
          <a:ln w="9525">
            <a:noFill/>
            <a:miter lim="800000"/>
            <a:headEnd/>
            <a:tailEnd/>
          </a:ln>
        </p:spPr>
        <p:txBody>
          <a:bodyPr wrap="square">
            <a:prstTxWarp prst="textNoShape">
              <a:avLst/>
            </a:prstTxWarp>
            <a:spAutoFit/>
          </a:bodyPr>
          <a:lstStyle/>
          <a:p>
            <a:pPr algn="ctr"/>
            <a:r>
              <a:rPr lang="en-US" sz="800" i="1" dirty="0" smtClean="0">
                <a:latin typeface="Helvetica"/>
                <a:ea typeface="Arial" charset="0"/>
                <a:cs typeface="Helvetica"/>
              </a:rPr>
              <a:t>Times</a:t>
            </a:r>
          </a:p>
          <a:p>
            <a:pPr algn="ctr"/>
            <a:r>
              <a:rPr lang="en-US" sz="800" i="1" dirty="0" smtClean="0">
                <a:latin typeface="Helvetica"/>
                <a:ea typeface="Arial" charset="0"/>
                <a:cs typeface="Helvetica"/>
              </a:rPr>
              <a:t>cited</a:t>
            </a:r>
            <a:endParaRPr lang="de-DE" sz="800" i="1" dirty="0">
              <a:latin typeface="Helvetica"/>
              <a:ea typeface="Arial" charset="0"/>
              <a:cs typeface="Helvetica"/>
            </a:endParaRPr>
          </a:p>
        </p:txBody>
      </p:sp>
      <p:pic>
        <p:nvPicPr>
          <p:cNvPr id="14" name="slide33_videoandtext.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2976" y="571500"/>
            <a:ext cx="9138047" cy="51435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0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9" name="Rectangle 8"/>
          <p:cNvSpPr/>
          <p:nvPr/>
        </p:nvSpPr>
        <p:spPr>
          <a:xfrm>
            <a:off x="648590" y="5295900"/>
            <a:ext cx="8038209" cy="15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Box 8"/>
          <p:cNvSpPr txBox="1">
            <a:spLocks noChangeArrowheads="1"/>
          </p:cNvSpPr>
          <p:nvPr/>
        </p:nvSpPr>
        <p:spPr bwMode="auto">
          <a:xfrm>
            <a:off x="4339479" y="5232856"/>
            <a:ext cx="465041" cy="215444"/>
          </a:xfrm>
          <a:prstGeom prst="rect">
            <a:avLst/>
          </a:prstGeom>
          <a:noFill/>
          <a:ln w="9525">
            <a:noFill/>
            <a:miter lim="800000"/>
            <a:headEnd/>
            <a:tailEnd/>
          </a:ln>
        </p:spPr>
        <p:txBody>
          <a:bodyPr wrap="none">
            <a:prstTxWarp prst="textNoShape">
              <a:avLst/>
            </a:prstTxWarp>
            <a:spAutoFit/>
          </a:bodyPr>
          <a:lstStyle/>
          <a:p>
            <a:pPr algn="ctr"/>
            <a:r>
              <a:rPr lang="de-DE" sz="800" i="1" dirty="0" err="1" smtClean="0">
                <a:latin typeface="Helvetica"/>
                <a:ea typeface="Arial" charset="0"/>
                <a:cs typeface="Helvetica"/>
              </a:rPr>
              <a:t>Years</a:t>
            </a:r>
            <a:endParaRPr lang="de-DE" sz="800" i="1" dirty="0">
              <a:latin typeface="Helvetica"/>
              <a:ea typeface="Arial" charset="0"/>
              <a:cs typeface="Helvetica"/>
            </a:endParaRPr>
          </a:p>
        </p:txBody>
      </p:sp>
      <p:sp>
        <p:nvSpPr>
          <p:cNvPr id="11" name="Text Box 8"/>
          <p:cNvSpPr txBox="1">
            <a:spLocks noChangeArrowheads="1"/>
          </p:cNvSpPr>
          <p:nvPr/>
        </p:nvSpPr>
        <p:spPr bwMode="auto">
          <a:xfrm>
            <a:off x="220759" y="2671346"/>
            <a:ext cx="693641" cy="338554"/>
          </a:xfrm>
          <a:prstGeom prst="rect">
            <a:avLst/>
          </a:prstGeom>
          <a:noFill/>
          <a:ln w="9525">
            <a:noFill/>
            <a:miter lim="800000"/>
            <a:headEnd/>
            <a:tailEnd/>
          </a:ln>
        </p:spPr>
        <p:txBody>
          <a:bodyPr wrap="square">
            <a:prstTxWarp prst="textNoShape">
              <a:avLst/>
            </a:prstTxWarp>
            <a:spAutoFit/>
          </a:bodyPr>
          <a:lstStyle/>
          <a:p>
            <a:pPr algn="ctr"/>
            <a:r>
              <a:rPr lang="en-US" sz="800" i="1" dirty="0" smtClean="0">
                <a:latin typeface="Helvetica"/>
                <a:ea typeface="Arial" charset="0"/>
                <a:cs typeface="Helvetica"/>
              </a:rPr>
              <a:t>Times</a:t>
            </a:r>
          </a:p>
          <a:p>
            <a:pPr algn="ctr"/>
            <a:r>
              <a:rPr lang="en-US" sz="800" i="1" dirty="0" smtClean="0">
                <a:latin typeface="Helvetica"/>
                <a:ea typeface="Arial" charset="0"/>
                <a:cs typeface="Helvetica"/>
              </a:rPr>
              <a:t>cited</a:t>
            </a:r>
            <a:endParaRPr lang="de-DE" sz="800" i="1" dirty="0">
              <a:latin typeface="Helvetica"/>
              <a:ea typeface="Arial" charset="0"/>
              <a:cs typeface="Helvetica"/>
            </a:endParaRPr>
          </a:p>
        </p:txBody>
      </p:sp>
      <p:sp>
        <p:nvSpPr>
          <p:cNvPr id="12"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NETWORK SCIENCE      The science of the 21</a:t>
            </a:r>
            <a:r>
              <a:rPr lang="hu-HU" sz="2000" b="1" baseline="30000" dirty="0" smtClean="0">
                <a:solidFill>
                  <a:schemeClr val="bg1"/>
                </a:solidFill>
                <a:latin typeface="Helvetica"/>
                <a:cs typeface="Helvetica"/>
              </a:rPr>
              <a:t>st</a:t>
            </a:r>
            <a:r>
              <a:rPr lang="en-US" sz="2000" b="1" dirty="0" smtClean="0">
                <a:solidFill>
                  <a:schemeClr val="bg1"/>
                </a:solidFill>
                <a:latin typeface="Helvetica" pitchFamily="36" charset="0"/>
                <a:ea typeface="Helvetica" pitchFamily="36" charset="0"/>
                <a:cs typeface="Helvetica" pitchFamily="36" charset="0"/>
              </a:rPr>
              <a:t> century </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13"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15" name="Mauro_corrected_slide_AllPapers.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0" y="0"/>
            <a:ext cx="9144000" cy="5715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5"/>
                                        </p:tgtEl>
                                      </p:cBhvr>
                                    </p:cmd>
                                  </p:childTnLst>
                                </p:cTn>
                              </p:par>
                            </p:childTnLst>
                          </p:cTn>
                        </p:par>
                      </p:childTnLst>
                    </p:cTn>
                  </p:par>
                </p:childTnLst>
              </p:cTn>
              <p:nextCondLst>
                <p:cond evt="onClick" delay="0">
                  <p:tgtEl>
                    <p:spTgt spid="15"/>
                  </p:tgtEl>
                </p:cond>
              </p:nextCondLst>
            </p:seq>
            <p:video>
              <p:cMediaNode>
                <p:cTn id="7" fill="hold" display="0">
                  <p:stCondLst>
                    <p:cond delay="indefinite"/>
                  </p:stCondLst>
                  <p:endCondLst>
                    <p:cond evt="onNext" delay="0">
                      <p:tgtEl>
                        <p:sldTgt/>
                      </p:tgtEl>
                    </p:cond>
                    <p:cond evt="onPrev" delay="0">
                      <p:tgtEl>
                        <p:sldTgt/>
                      </p:tgtEl>
                    </p:cond>
                  </p:endCondLst>
                </p:cTn>
                <p:tgtEl>
                  <p:spTgt spid="15"/>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4" name="TextBox 3"/>
          <p:cNvSpPr txBox="1"/>
          <p:nvPr/>
        </p:nvSpPr>
        <p:spPr>
          <a:xfrm>
            <a:off x="228601" y="1028700"/>
            <a:ext cx="3809999" cy="2862322"/>
          </a:xfrm>
          <a:prstGeom prst="rect">
            <a:avLst/>
          </a:prstGeom>
          <a:noFill/>
        </p:spPr>
        <p:txBody>
          <a:bodyPr wrap="square" rtlCol="0">
            <a:spAutoFit/>
          </a:bodyPr>
          <a:lstStyle/>
          <a:p>
            <a:pPr lvl="0">
              <a:buFont typeface="Arial"/>
              <a:buChar char="•"/>
            </a:pPr>
            <a:endParaRPr lang="en-US" sz="1600" dirty="0" smtClean="0">
              <a:latin typeface="Helvetica"/>
              <a:cs typeface="Helvetica"/>
            </a:endParaRPr>
          </a:p>
          <a:p>
            <a:pPr lvl="0">
              <a:buFont typeface="Arial"/>
              <a:buChar char="•"/>
            </a:pPr>
            <a:r>
              <a:rPr lang="en-US" sz="1600" b="1" dirty="0" smtClean="0">
                <a:latin typeface="Helvetica"/>
                <a:cs typeface="Helvetica"/>
              </a:rPr>
              <a:t>Science</a:t>
            </a:r>
            <a:r>
              <a:rPr lang="en-US" sz="1600" dirty="0" smtClean="0">
                <a:latin typeface="Helvetica"/>
                <a:cs typeface="Helvetica"/>
              </a:rPr>
              <a:t>: </a:t>
            </a:r>
          </a:p>
          <a:p>
            <a:pPr lvl="0">
              <a:buFont typeface="Arial"/>
              <a:buChar char="•"/>
            </a:pPr>
            <a:endParaRPr lang="en-US" sz="1600" dirty="0" smtClean="0">
              <a:latin typeface="Helvetica"/>
              <a:cs typeface="Helvetica"/>
            </a:endParaRPr>
          </a:p>
          <a:p>
            <a:pPr lvl="0"/>
            <a:r>
              <a:rPr lang="en-US" sz="1600" dirty="0" smtClean="0">
                <a:latin typeface="Helvetica"/>
                <a:cs typeface="Helvetica"/>
              </a:rPr>
              <a:t>Special Issue for the 10 year anniversary of </a:t>
            </a:r>
            <a:r>
              <a:rPr lang="en-US" sz="1600" dirty="0" err="1" smtClean="0">
                <a:latin typeface="Helvetica"/>
                <a:cs typeface="Helvetica"/>
              </a:rPr>
              <a:t>Barabas</a:t>
            </a:r>
            <a:r>
              <a:rPr lang="en-US" sz="1600" dirty="0" smtClean="0">
                <a:latin typeface="Helvetica"/>
                <a:cs typeface="Helvetica"/>
              </a:rPr>
              <a:t> i&amp; Albert 1999 paper.</a:t>
            </a:r>
          </a:p>
          <a:p>
            <a:pPr lvl="0"/>
            <a:endParaRPr lang="cs-CZ" sz="1600" dirty="0" smtClean="0"/>
          </a:p>
          <a:p>
            <a:pPr lvl="0">
              <a:buFont typeface="Arial"/>
              <a:buChar char="•"/>
            </a:pPr>
            <a:endParaRPr lang="en-US" sz="1600" dirty="0" smtClean="0">
              <a:latin typeface="Helvetica"/>
              <a:cs typeface="Helvetica"/>
            </a:endParaRPr>
          </a:p>
          <a:p>
            <a:pPr lvl="0">
              <a:buFont typeface="Arial"/>
              <a:buChar char="•"/>
            </a:pPr>
            <a:endParaRPr lang="en-US" sz="1600" dirty="0" smtClean="0">
              <a:latin typeface="Helvetica"/>
              <a:cs typeface="Helvetica"/>
            </a:endParaRPr>
          </a:p>
          <a:p>
            <a:r>
              <a:rPr lang="en-US" dirty="0" smtClean="0">
                <a:latin typeface="Helvetica"/>
                <a:cs typeface="Helvetica"/>
              </a:rPr>
              <a:t> </a:t>
            </a:r>
          </a:p>
          <a:p>
            <a:endParaRPr lang="en-US" dirty="0">
              <a:latin typeface="Helvetica"/>
              <a:cs typeface="Helvetica"/>
            </a:endParaRPr>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r>
              <a:rPr lang="en-US" sz="2000" b="1" dirty="0" smtClean="0">
                <a:solidFill>
                  <a:srgbClr val="FFFFFF"/>
                </a:solidFill>
              </a:rPr>
              <a:t>Complex systems and networks. </a:t>
            </a:r>
            <a:endParaRPr lang="en-US" sz="2000" dirty="0" smtClean="0">
              <a:solidFill>
                <a:srgbClr val="FFFFFF"/>
              </a:solidFill>
            </a:endParaRPr>
          </a:p>
        </p:txBody>
      </p:sp>
      <p:pic>
        <p:nvPicPr>
          <p:cNvPr id="12" name="Picture 11" descr="science-800wi.gif"/>
          <p:cNvPicPr>
            <a:picLocks noChangeAspect="1"/>
          </p:cNvPicPr>
          <p:nvPr/>
        </p:nvPicPr>
        <p:blipFill>
          <a:blip r:embed="rId3"/>
          <a:stretch>
            <a:fillRect/>
          </a:stretch>
        </p:blipFill>
        <p:spPr>
          <a:xfrm>
            <a:off x="5370228" y="825501"/>
            <a:ext cx="3258588" cy="4152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4" name="TextBox 3"/>
          <p:cNvSpPr txBox="1"/>
          <p:nvPr/>
        </p:nvSpPr>
        <p:spPr>
          <a:xfrm>
            <a:off x="228600" y="1028700"/>
            <a:ext cx="8343900" cy="6063199"/>
          </a:xfrm>
          <a:prstGeom prst="rect">
            <a:avLst/>
          </a:prstGeom>
          <a:noFill/>
        </p:spPr>
        <p:txBody>
          <a:bodyPr wrap="square" rtlCol="0">
            <a:spAutoFit/>
          </a:bodyPr>
          <a:lstStyle/>
          <a:p>
            <a:pPr lvl="0">
              <a:buFont typeface="Arial"/>
              <a:buChar char="•"/>
            </a:pPr>
            <a:endParaRPr lang="en-US" sz="1600" dirty="0" smtClean="0">
              <a:latin typeface="Helvetica"/>
              <a:cs typeface="Helvetica"/>
            </a:endParaRPr>
          </a:p>
          <a:p>
            <a:pPr lvl="0">
              <a:buFont typeface="Arial"/>
              <a:buChar char="•"/>
            </a:pPr>
            <a:endParaRPr lang="en-US" sz="1600" dirty="0" smtClean="0">
              <a:latin typeface="Helvetica"/>
              <a:cs typeface="Helvetica"/>
            </a:endParaRPr>
          </a:p>
          <a:p>
            <a:pPr lvl="0">
              <a:buFont typeface="Arial"/>
              <a:buChar char="•"/>
            </a:pPr>
            <a:r>
              <a:rPr lang="en-US" sz="1600" dirty="0" smtClean="0">
                <a:latin typeface="Helvetica"/>
                <a:cs typeface="Helvetica"/>
              </a:rPr>
              <a:t> 1998: Watts-</a:t>
            </a:r>
            <a:r>
              <a:rPr lang="en-US" sz="1600" dirty="0" err="1" smtClean="0">
                <a:latin typeface="Helvetica"/>
                <a:cs typeface="Helvetica"/>
              </a:rPr>
              <a:t>Strogatz</a:t>
            </a:r>
            <a:r>
              <a:rPr lang="en-US" sz="1600" dirty="0" smtClean="0">
                <a:latin typeface="Helvetica"/>
                <a:cs typeface="Helvetica"/>
              </a:rPr>
              <a:t> paper in the most cited </a:t>
            </a:r>
            <a:r>
              <a:rPr lang="en-US" sz="1600" b="1" dirty="0" smtClean="0">
                <a:latin typeface="Helvetica"/>
                <a:cs typeface="Helvetica"/>
              </a:rPr>
              <a:t>Nature  </a:t>
            </a:r>
            <a:r>
              <a:rPr lang="en-US" sz="1600" dirty="0" smtClean="0">
                <a:latin typeface="Helvetica"/>
                <a:cs typeface="Helvetica"/>
              </a:rPr>
              <a:t>publication from 1998; highlighted by ISI as one of the ten most cited papers in physics in the decade after its publication.</a:t>
            </a:r>
          </a:p>
          <a:p>
            <a:pPr lvl="0">
              <a:buFont typeface="Arial"/>
              <a:buChar char="•"/>
            </a:pPr>
            <a:endParaRPr lang="en-US" sz="1600" dirty="0" smtClean="0">
              <a:latin typeface="Helvetica"/>
              <a:cs typeface="Helvetica"/>
            </a:endParaRPr>
          </a:p>
          <a:p>
            <a:pPr lvl="0">
              <a:buFont typeface="Arial"/>
              <a:buChar char="•"/>
            </a:pPr>
            <a:endParaRPr lang="en-US" sz="1600" dirty="0" smtClean="0">
              <a:latin typeface="Helvetica"/>
              <a:cs typeface="Helvetica"/>
            </a:endParaRPr>
          </a:p>
          <a:p>
            <a:pPr lvl="0">
              <a:buFont typeface="Arial"/>
              <a:buChar char="•"/>
            </a:pPr>
            <a:r>
              <a:rPr lang="en-US" sz="1600" dirty="0" smtClean="0">
                <a:latin typeface="Helvetica"/>
                <a:cs typeface="Helvetica"/>
              </a:rPr>
              <a:t>1999: </a:t>
            </a:r>
            <a:r>
              <a:rPr lang="en-US" sz="1600" dirty="0" err="1" smtClean="0">
                <a:latin typeface="Helvetica"/>
                <a:cs typeface="Helvetica"/>
              </a:rPr>
              <a:t>Barabasi</a:t>
            </a:r>
            <a:r>
              <a:rPr lang="en-US" sz="1600" dirty="0" smtClean="0">
                <a:latin typeface="Helvetica"/>
                <a:cs typeface="Helvetica"/>
              </a:rPr>
              <a:t> and Albert paper  is the most cited  </a:t>
            </a:r>
            <a:r>
              <a:rPr lang="en-US" sz="1600" b="1" dirty="0" smtClean="0">
                <a:latin typeface="Helvetica"/>
                <a:cs typeface="Helvetica"/>
              </a:rPr>
              <a:t>Science </a:t>
            </a:r>
            <a:r>
              <a:rPr lang="en-US" sz="1600" dirty="0" smtClean="0">
                <a:latin typeface="Helvetica"/>
                <a:cs typeface="Helvetica"/>
              </a:rPr>
              <a:t>paper in 1999;highlighted by ISI as one of the ten most cited papers in physics in the decade after its publication.</a:t>
            </a:r>
          </a:p>
          <a:p>
            <a:pPr lvl="0"/>
            <a:endParaRPr lang="en-US" sz="1600" dirty="0" smtClean="0">
              <a:latin typeface="Helvetica"/>
              <a:cs typeface="Helvetica"/>
            </a:endParaRPr>
          </a:p>
          <a:p>
            <a:pPr lvl="0"/>
            <a:endParaRPr lang="en-US" sz="1600" dirty="0" smtClean="0">
              <a:latin typeface="Helvetica"/>
              <a:cs typeface="Helvetica"/>
            </a:endParaRPr>
          </a:p>
          <a:p>
            <a:pPr lvl="0">
              <a:buFont typeface="Arial"/>
              <a:buChar char="•"/>
            </a:pPr>
            <a:r>
              <a:rPr lang="en-US" sz="1600" dirty="0" smtClean="0">
                <a:latin typeface="Helvetica"/>
                <a:cs typeface="Helvetica"/>
              </a:rPr>
              <a:t>2001: Pastor -</a:t>
            </a:r>
            <a:r>
              <a:rPr lang="en-US" sz="1600" dirty="0" err="1" smtClean="0">
                <a:latin typeface="Helvetica"/>
                <a:cs typeface="Helvetica"/>
              </a:rPr>
              <a:t>Satorras</a:t>
            </a:r>
            <a:r>
              <a:rPr lang="en-US" sz="1600" dirty="0" smtClean="0">
                <a:latin typeface="Helvetica"/>
                <a:cs typeface="Helvetica"/>
              </a:rPr>
              <a:t> and </a:t>
            </a:r>
            <a:r>
              <a:rPr lang="en-US" sz="1600" dirty="0" err="1" smtClean="0">
                <a:latin typeface="Helvetica"/>
                <a:cs typeface="Helvetica"/>
              </a:rPr>
              <a:t>Vespignani</a:t>
            </a:r>
            <a:r>
              <a:rPr lang="en-US" sz="1600" dirty="0" smtClean="0">
                <a:latin typeface="Helvetica"/>
                <a:cs typeface="Helvetica"/>
              </a:rPr>
              <a:t> is one of the two most cited papers among the papers published in 2001 by </a:t>
            </a:r>
            <a:r>
              <a:rPr lang="en-US" sz="1600" b="1" dirty="0" smtClean="0">
                <a:latin typeface="Helvetica"/>
                <a:cs typeface="Helvetica"/>
              </a:rPr>
              <a:t>Physical Review Letters</a:t>
            </a:r>
            <a:r>
              <a:rPr lang="en-US" sz="1600" dirty="0" smtClean="0">
                <a:latin typeface="Helvetica"/>
                <a:cs typeface="Helvetica"/>
              </a:rPr>
              <a:t>. </a:t>
            </a:r>
          </a:p>
          <a:p>
            <a:pPr lvl="0">
              <a:buFont typeface="Arial"/>
              <a:buChar char="•"/>
            </a:pPr>
            <a:endParaRPr lang="en-US" sz="1600" dirty="0" smtClean="0">
              <a:latin typeface="Helvetica"/>
              <a:cs typeface="Helvetica"/>
            </a:endParaRPr>
          </a:p>
          <a:p>
            <a:pPr lvl="0">
              <a:buFont typeface="Arial"/>
              <a:buChar char="•"/>
            </a:pPr>
            <a:endParaRPr lang="en-US" sz="1600" dirty="0" smtClean="0">
              <a:latin typeface="Helvetica"/>
              <a:cs typeface="Helvetica"/>
            </a:endParaRPr>
          </a:p>
          <a:p>
            <a:pPr lvl="0">
              <a:buFont typeface="Arial"/>
              <a:buChar char="•"/>
            </a:pPr>
            <a:r>
              <a:rPr lang="en-US" sz="1600" dirty="0" smtClean="0">
                <a:latin typeface="Helvetica"/>
                <a:cs typeface="Helvetica"/>
              </a:rPr>
              <a:t>2002: Girvan-Newman is the most cited paper in 2002  </a:t>
            </a:r>
            <a:r>
              <a:rPr lang="en-US" sz="1600" b="1" dirty="0" smtClean="0">
                <a:latin typeface="Helvetica"/>
                <a:cs typeface="Helvetica"/>
              </a:rPr>
              <a:t>Proceedings of the National Academy of Sciences</a:t>
            </a:r>
            <a:r>
              <a:rPr lang="en-US" sz="1600" dirty="0" smtClean="0">
                <a:latin typeface="Helvetica"/>
                <a:cs typeface="Helvetica"/>
              </a:rPr>
              <a:t>.</a:t>
            </a:r>
          </a:p>
          <a:p>
            <a:pPr lvl="0">
              <a:buFont typeface="Arial"/>
              <a:buChar char="•"/>
            </a:pPr>
            <a:endParaRPr lang="en-US" sz="1600" dirty="0" smtClean="0">
              <a:latin typeface="Helvetica"/>
              <a:cs typeface="Helvetica"/>
            </a:endParaRPr>
          </a:p>
          <a:p>
            <a:pPr lvl="0"/>
            <a:endParaRPr lang="en-US" sz="1600" dirty="0" smtClean="0">
              <a:latin typeface="Helvetica"/>
              <a:cs typeface="Helvetica"/>
            </a:endParaRPr>
          </a:p>
          <a:p>
            <a:pPr lvl="0">
              <a:buFont typeface="Arial"/>
              <a:buChar char="•"/>
            </a:pPr>
            <a:endParaRPr lang="en-US" sz="1600" dirty="0" smtClean="0">
              <a:latin typeface="Helvetica"/>
              <a:cs typeface="Helvetica"/>
            </a:endParaRPr>
          </a:p>
          <a:p>
            <a:pPr lvl="0"/>
            <a:endParaRPr lang="cs-CZ" sz="1600" dirty="0" smtClean="0"/>
          </a:p>
          <a:p>
            <a:pPr lvl="0">
              <a:buFont typeface="Arial"/>
              <a:buChar char="•"/>
            </a:pPr>
            <a:endParaRPr lang="en-US" sz="1600" dirty="0" smtClean="0">
              <a:latin typeface="Helvetica"/>
              <a:cs typeface="Helvetica"/>
            </a:endParaRPr>
          </a:p>
          <a:p>
            <a:pPr lvl="0">
              <a:buFont typeface="Arial"/>
              <a:buChar char="•"/>
            </a:pPr>
            <a:endParaRPr lang="en-US" sz="1600" dirty="0" smtClean="0">
              <a:latin typeface="Helvetica"/>
              <a:cs typeface="Helvetica"/>
            </a:endParaRPr>
          </a:p>
          <a:p>
            <a:r>
              <a:rPr lang="en-US" dirty="0" smtClean="0">
                <a:latin typeface="Helvetica"/>
                <a:cs typeface="Helvetica"/>
              </a:rPr>
              <a:t> </a:t>
            </a:r>
          </a:p>
          <a:p>
            <a:endParaRPr lang="en-US" dirty="0">
              <a:latin typeface="Helvetica"/>
              <a:cs typeface="Helvetica"/>
            </a:endParaRPr>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Original papers: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4" name="TextBox 3"/>
          <p:cNvSpPr txBox="1"/>
          <p:nvPr/>
        </p:nvSpPr>
        <p:spPr>
          <a:xfrm>
            <a:off x="177801" y="452020"/>
            <a:ext cx="5600699" cy="4770537"/>
          </a:xfrm>
          <a:prstGeom prst="rect">
            <a:avLst/>
          </a:prstGeom>
          <a:noFill/>
        </p:spPr>
        <p:txBody>
          <a:bodyPr wrap="square" rtlCol="0">
            <a:spAutoFit/>
          </a:bodyPr>
          <a:lstStyle/>
          <a:p>
            <a:pPr lvl="0">
              <a:buFont typeface="Arial"/>
              <a:buChar char="•"/>
            </a:pPr>
            <a:endParaRPr lang="en-US" sz="1600" dirty="0" smtClean="0">
              <a:latin typeface="Helvetica"/>
              <a:cs typeface="Helvetica"/>
            </a:endParaRPr>
          </a:p>
          <a:p>
            <a:pPr lvl="0">
              <a:buFont typeface="Arial"/>
              <a:buChar char="•"/>
            </a:pPr>
            <a:endParaRPr lang="en-US" sz="1600" dirty="0" smtClean="0">
              <a:latin typeface="Helvetica"/>
              <a:cs typeface="Helvetica"/>
            </a:endParaRPr>
          </a:p>
          <a:p>
            <a:pPr lvl="0">
              <a:buFont typeface="Arial"/>
              <a:buChar char="•"/>
            </a:pPr>
            <a:r>
              <a:rPr lang="en-US" sz="1600" dirty="0" smtClean="0">
                <a:latin typeface="Helvetica"/>
                <a:cs typeface="Helvetica"/>
              </a:rPr>
              <a:t>The first review of network science by Albert and </a:t>
            </a:r>
            <a:r>
              <a:rPr lang="en-US" sz="1600" dirty="0" err="1" smtClean="0">
                <a:latin typeface="Helvetica"/>
                <a:cs typeface="Helvetica"/>
              </a:rPr>
              <a:t>Barabasi</a:t>
            </a:r>
            <a:r>
              <a:rPr lang="en-US" sz="1600" dirty="0" smtClean="0">
                <a:latin typeface="Helvetica"/>
                <a:cs typeface="Helvetica"/>
              </a:rPr>
              <a:t>, 2001) is the second most cited paper published in </a:t>
            </a:r>
            <a:r>
              <a:rPr lang="en-US" sz="1600" b="1" dirty="0" smtClean="0">
                <a:latin typeface="Helvetica"/>
                <a:cs typeface="Helvetica"/>
              </a:rPr>
              <a:t>Reviews of Modern Physics</a:t>
            </a:r>
            <a:r>
              <a:rPr lang="en-US" sz="1600" dirty="0" smtClean="0">
                <a:latin typeface="Helvetica"/>
                <a:cs typeface="Helvetica"/>
              </a:rPr>
              <a:t>, the highest impact factor physics journal, published since 1929. The most cited is  </a:t>
            </a:r>
            <a:r>
              <a:rPr lang="en-US" sz="1600" i="1" dirty="0" err="1" smtClean="0">
                <a:latin typeface="Helvetica"/>
                <a:cs typeface="Helvetica"/>
              </a:rPr>
              <a:t>Chandaseklar</a:t>
            </a:r>
            <a:r>
              <a:rPr lang="en-US" sz="1600" dirty="0" err="1" smtClean="0">
                <a:latin typeface="Helvetica"/>
                <a:cs typeface="Helvetica"/>
              </a:rPr>
              <a:t>’s</a:t>
            </a:r>
            <a:r>
              <a:rPr lang="en-US" sz="1600" dirty="0" smtClean="0">
                <a:latin typeface="Helvetica"/>
                <a:cs typeface="Helvetica"/>
              </a:rPr>
              <a:t> 1944 review on solar processes, but it will be surpassed by the end of 2012 by Albert </a:t>
            </a:r>
            <a:r>
              <a:rPr lang="en-US" sz="1600" i="1" dirty="0" smtClean="0">
                <a:latin typeface="Helvetica"/>
                <a:cs typeface="Helvetica"/>
              </a:rPr>
              <a:t>et al. </a:t>
            </a:r>
          </a:p>
          <a:p>
            <a:pPr lvl="0">
              <a:buFont typeface="Arial"/>
              <a:buChar char="•"/>
            </a:pPr>
            <a:endParaRPr lang="en-US" sz="1600" dirty="0" smtClean="0">
              <a:latin typeface="Helvetica"/>
              <a:cs typeface="Helvetica"/>
            </a:endParaRPr>
          </a:p>
          <a:p>
            <a:pPr>
              <a:buFont typeface="Arial"/>
              <a:buChar char="•"/>
            </a:pPr>
            <a:r>
              <a:rPr lang="en-US" sz="1600" dirty="0" smtClean="0">
                <a:latin typeface="Helvetica"/>
                <a:cs typeface="Helvetica"/>
              </a:rPr>
              <a:t>The SIAM review of Newman on network science is the most cited paper of any </a:t>
            </a:r>
            <a:r>
              <a:rPr lang="en-US" sz="1600" b="1" dirty="0" smtClean="0">
                <a:latin typeface="Helvetica"/>
                <a:cs typeface="Helvetica"/>
              </a:rPr>
              <a:t>SIAM journal</a:t>
            </a:r>
            <a:r>
              <a:rPr lang="en-US" sz="1600" dirty="0" smtClean="0">
                <a:latin typeface="Helvetica"/>
                <a:cs typeface="Helvetica"/>
              </a:rPr>
              <a:t>.</a:t>
            </a:r>
          </a:p>
          <a:p>
            <a:pPr lvl="0">
              <a:buFont typeface="Arial"/>
              <a:buChar char="•"/>
            </a:pPr>
            <a:endParaRPr lang="en-US" sz="1600" dirty="0" smtClean="0">
              <a:latin typeface="Helvetica"/>
              <a:cs typeface="Helvetica"/>
            </a:endParaRPr>
          </a:p>
          <a:p>
            <a:pPr lvl="0">
              <a:buFont typeface="Arial"/>
              <a:buChar char="•"/>
            </a:pPr>
            <a:endParaRPr lang="en-US" sz="1600" dirty="0" smtClean="0">
              <a:latin typeface="Helvetica"/>
              <a:cs typeface="Helvetica"/>
            </a:endParaRPr>
          </a:p>
          <a:p>
            <a:pPr>
              <a:buFont typeface="Arial"/>
              <a:buChar char="•"/>
            </a:pPr>
            <a:r>
              <a:rPr lang="en-US" sz="1600" dirty="0" smtClean="0">
                <a:latin typeface="Helvetica"/>
                <a:cs typeface="Helvetica"/>
              </a:rPr>
              <a:t>BIOLOGY: “Network Biology”, by </a:t>
            </a:r>
            <a:r>
              <a:rPr lang="en-US" sz="1600" dirty="0" err="1" smtClean="0">
                <a:latin typeface="Helvetica"/>
                <a:cs typeface="Helvetica"/>
              </a:rPr>
              <a:t>Barabasi</a:t>
            </a:r>
            <a:r>
              <a:rPr lang="en-US" sz="1600" dirty="0" smtClean="0">
                <a:latin typeface="Helvetica"/>
                <a:cs typeface="Helvetica"/>
              </a:rPr>
              <a:t> and </a:t>
            </a:r>
            <a:r>
              <a:rPr lang="en-US" sz="1600" dirty="0" err="1" smtClean="0">
                <a:latin typeface="Helvetica"/>
                <a:cs typeface="Helvetica"/>
              </a:rPr>
              <a:t>Oltvai</a:t>
            </a:r>
            <a:r>
              <a:rPr lang="en-US" sz="1600" dirty="0" smtClean="0">
                <a:latin typeface="Helvetica"/>
                <a:cs typeface="Helvetica"/>
              </a:rPr>
              <a:t> (2004) , is the second most cited paper in the history of </a:t>
            </a:r>
            <a:r>
              <a:rPr lang="en-US" sz="1600" b="1" dirty="0" smtClean="0">
                <a:latin typeface="Helvetica"/>
                <a:cs typeface="Helvetica"/>
              </a:rPr>
              <a:t>Nature Reviews Genetics</a:t>
            </a:r>
            <a:r>
              <a:rPr lang="en-US" sz="1600" dirty="0" smtClean="0">
                <a:latin typeface="Helvetica"/>
                <a:cs typeface="Helvetica"/>
              </a:rPr>
              <a:t>, the top review journal in genetics. </a:t>
            </a:r>
          </a:p>
          <a:p>
            <a:pPr lvl="0">
              <a:buFont typeface="Arial"/>
              <a:buChar char="•"/>
            </a:pPr>
            <a:endParaRPr lang="en-US" sz="1600" dirty="0" smtClean="0">
              <a:latin typeface="Helvetica"/>
              <a:cs typeface="Helvetica"/>
            </a:endParaRPr>
          </a:p>
          <a:p>
            <a:r>
              <a:rPr lang="en-US" sz="1600" dirty="0" smtClean="0">
                <a:latin typeface="Helvetica"/>
                <a:cs typeface="Helvetica"/>
              </a:rPr>
              <a:t> </a:t>
            </a:r>
            <a:endParaRPr lang="en-US" dirty="0">
              <a:latin typeface="Helvetica"/>
              <a:cs typeface="Helvetica"/>
            </a:endParaRPr>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REVIEWS: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pic>
        <p:nvPicPr>
          <p:cNvPr id="13" name="Picture 12" descr="siam.gif"/>
          <p:cNvPicPr>
            <a:picLocks noChangeAspect="1"/>
          </p:cNvPicPr>
          <p:nvPr/>
        </p:nvPicPr>
        <p:blipFill>
          <a:blip r:embed="rId2"/>
          <a:stretch>
            <a:fillRect/>
          </a:stretch>
        </p:blipFill>
        <p:spPr>
          <a:xfrm>
            <a:off x="7388051" y="1824456"/>
            <a:ext cx="1755949" cy="2607844"/>
          </a:xfrm>
          <a:prstGeom prst="rect">
            <a:avLst/>
          </a:prstGeom>
        </p:spPr>
      </p:pic>
      <p:pic>
        <p:nvPicPr>
          <p:cNvPr id="8" name="Picture 7" descr="StatMech2002_cover.png"/>
          <p:cNvPicPr>
            <a:picLocks noChangeAspect="1"/>
          </p:cNvPicPr>
          <p:nvPr/>
        </p:nvPicPr>
        <p:blipFill>
          <a:blip r:embed="rId3"/>
          <a:stretch>
            <a:fillRect/>
          </a:stretch>
        </p:blipFill>
        <p:spPr>
          <a:xfrm>
            <a:off x="5695226" y="564245"/>
            <a:ext cx="1924773" cy="2556894"/>
          </a:xfrm>
          <a:prstGeom prst="rect">
            <a:avLst/>
          </a:prstGeom>
        </p:spPr>
      </p:pic>
      <p:pic>
        <p:nvPicPr>
          <p:cNvPr id="9" name="Picture 8" descr="naturereview.png"/>
          <p:cNvPicPr>
            <a:picLocks noChangeAspect="1"/>
          </p:cNvPicPr>
          <p:nvPr/>
        </p:nvPicPr>
        <p:blipFill>
          <a:blip r:embed="rId4"/>
          <a:stretch>
            <a:fillRect/>
          </a:stretch>
        </p:blipFill>
        <p:spPr>
          <a:xfrm>
            <a:off x="5783284" y="3188100"/>
            <a:ext cx="2085009" cy="2882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0012714e_medium.jpeg"/>
          <p:cNvPicPr>
            <a:picLocks noChangeAspect="1"/>
          </p:cNvPicPr>
          <p:nvPr/>
        </p:nvPicPr>
        <p:blipFill>
          <a:blip r:embed="rId3"/>
          <a:stretch>
            <a:fillRect/>
          </a:stretch>
        </p:blipFill>
        <p:spPr>
          <a:xfrm>
            <a:off x="3075646" y="1524000"/>
            <a:ext cx="2992708" cy="2992708"/>
          </a:xfrm>
          <a:prstGeom prst="rect">
            <a:avLst/>
          </a:prstGeom>
        </p:spPr>
      </p:pic>
      <p:pic>
        <p:nvPicPr>
          <p:cNvPr id="7" name="Picture 6" descr="DSC_0433.JPG"/>
          <p:cNvPicPr>
            <a:picLocks noChangeAspect="1"/>
          </p:cNvPicPr>
          <p:nvPr/>
        </p:nvPicPr>
        <p:blipFill>
          <a:blip r:embed="rId4"/>
          <a:stretch>
            <a:fillRect/>
          </a:stretch>
        </p:blipFill>
        <p:spPr>
          <a:xfrm>
            <a:off x="579432" y="1524000"/>
            <a:ext cx="2594361" cy="2992708"/>
          </a:xfrm>
          <a:prstGeom prst="rect">
            <a:avLst/>
          </a:prstGeom>
        </p:spPr>
      </p:pic>
      <p:sp>
        <p:nvSpPr>
          <p:cNvPr id="9" name="TextBox 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1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National Research Council</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BOOKS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21" name="Rectangle 20"/>
          <p:cNvSpPr/>
          <p:nvPr/>
        </p:nvSpPr>
        <p:spPr>
          <a:xfrm>
            <a:off x="1219200" y="571500"/>
            <a:ext cx="3048000" cy="4662815"/>
          </a:xfrm>
          <a:prstGeom prst="rect">
            <a:avLst/>
          </a:prstGeom>
        </p:spPr>
        <p:txBody>
          <a:bodyPr wrap="square">
            <a:spAutoFit/>
          </a:bodyPr>
          <a:lstStyle/>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Handbook of Graphs and Networks: From the Genome to the Internet (Wiley-VCH, 2003).</a:t>
            </a: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S. N. </a:t>
            </a:r>
            <a:r>
              <a:rPr lang="en-US" sz="1100" dirty="0" err="1" smtClean="0">
                <a:latin typeface="Helvetica"/>
                <a:cs typeface="Helvetica"/>
              </a:rPr>
              <a:t>Dorogovtsev</a:t>
            </a:r>
            <a:r>
              <a:rPr lang="en-US" sz="1100" dirty="0" smtClean="0">
                <a:latin typeface="Helvetica"/>
                <a:cs typeface="Helvetica"/>
              </a:rPr>
              <a:t> and J. F. F. Mendes, Evolution of Networks: From Biological Nets to the Internet and WWW (Oxford University Press, 2003).</a:t>
            </a: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S. Goldsmith, W. D. Eggers, Governing by Network: The New Shape of the Public Sector (Brookings Institution Press, 2004).</a:t>
            </a:r>
          </a:p>
          <a:p>
            <a:endParaRPr lang="en-US" sz="1100" dirty="0" smtClean="0">
              <a:latin typeface="Helvetica"/>
              <a:cs typeface="Helvetica"/>
            </a:endParaRPr>
          </a:p>
        </p:txBody>
      </p:sp>
      <p:sp>
        <p:nvSpPr>
          <p:cNvPr id="5" name="Rectangle 4"/>
          <p:cNvSpPr/>
          <p:nvPr/>
        </p:nvSpPr>
        <p:spPr>
          <a:xfrm>
            <a:off x="5791200" y="571500"/>
            <a:ext cx="3352800" cy="4493538"/>
          </a:xfrm>
          <a:prstGeom prst="rect">
            <a:avLst/>
          </a:prstGeom>
        </p:spPr>
        <p:txBody>
          <a:bodyPr wrap="square">
            <a:spAutoFit/>
          </a:bodyPr>
          <a:lstStyle/>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P. </a:t>
            </a:r>
            <a:r>
              <a:rPr lang="en-US" sz="1100" dirty="0" err="1" smtClean="0">
                <a:latin typeface="Helvetica"/>
                <a:cs typeface="Helvetica"/>
              </a:rPr>
              <a:t>Csermely</a:t>
            </a:r>
            <a:r>
              <a:rPr lang="en-US" sz="1100" dirty="0" smtClean="0">
                <a:latin typeface="Helvetica"/>
                <a:cs typeface="Helvetica"/>
              </a:rPr>
              <a:t>, Weak Links: The Universal Key to the Stability of Networks and Complex Systems (The Frontiers Collection) (Springer, 2006), </a:t>
            </a:r>
            <a:r>
              <a:rPr lang="en-US" sz="1100" dirty="0" err="1" smtClean="0">
                <a:latin typeface="Helvetica"/>
                <a:cs typeface="Helvetica"/>
              </a:rPr>
              <a:t>rst</a:t>
            </a:r>
            <a:r>
              <a:rPr lang="en-US" sz="1100" dirty="0" smtClean="0">
                <a:latin typeface="Helvetica"/>
                <a:cs typeface="Helvetica"/>
              </a:rPr>
              <a:t> </a:t>
            </a:r>
            <a:r>
              <a:rPr lang="en-US" sz="1100" dirty="0" err="1" smtClean="0">
                <a:latin typeface="Helvetica"/>
                <a:cs typeface="Helvetica"/>
              </a:rPr>
              <a:t>edn</a:t>
            </a:r>
            <a:r>
              <a:rPr lang="en-US" sz="1100" dirty="0" smtClean="0">
                <a:latin typeface="Helvetica"/>
                <a:cs typeface="Helvetica"/>
              </a:rPr>
              <a:t>.</a:t>
            </a: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M. Newman, A.-L. </a:t>
            </a:r>
            <a:r>
              <a:rPr lang="en-US" sz="1100" dirty="0" err="1" smtClean="0">
                <a:latin typeface="Helvetica"/>
                <a:cs typeface="Helvetica"/>
              </a:rPr>
              <a:t>Barabasi</a:t>
            </a:r>
            <a:r>
              <a:rPr lang="en-US" sz="1100" dirty="0" smtClean="0">
                <a:latin typeface="Helvetica"/>
                <a:cs typeface="Helvetica"/>
              </a:rPr>
              <a:t>, D. J. Watts, The Structure and Dynamics of Networks: (Princeton Studies in Complexity) (Princeton</a:t>
            </a:r>
          </a:p>
          <a:p>
            <a:r>
              <a:rPr lang="en-US" sz="1100" dirty="0" smtClean="0">
                <a:latin typeface="Helvetica"/>
                <a:cs typeface="Helvetica"/>
              </a:rPr>
              <a:t>University Press, 2006), </a:t>
            </a:r>
            <a:r>
              <a:rPr lang="en-US" sz="1100" dirty="0" err="1" smtClean="0">
                <a:latin typeface="Helvetica"/>
                <a:cs typeface="Helvetica"/>
              </a:rPr>
              <a:t>rst</a:t>
            </a:r>
            <a:r>
              <a:rPr lang="en-US" sz="1100" dirty="0" smtClean="0">
                <a:latin typeface="Helvetica"/>
                <a:cs typeface="Helvetica"/>
              </a:rPr>
              <a:t> </a:t>
            </a:r>
            <a:r>
              <a:rPr lang="en-US" sz="1100" dirty="0" err="1" smtClean="0">
                <a:latin typeface="Helvetica"/>
                <a:cs typeface="Helvetica"/>
              </a:rPr>
              <a:t>edn</a:t>
            </a:r>
            <a:r>
              <a:rPr lang="en-US" sz="1100" dirty="0" smtClean="0">
                <a:latin typeface="Helvetica"/>
                <a:cs typeface="Helvetica"/>
              </a:rPr>
              <a:t>.</a:t>
            </a: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L. L. F. Chung, Complex Graphs and Networks (CBMS Regional Conference Series in Mathematics) (American Mathematical Society, 2006).</a:t>
            </a:r>
          </a:p>
          <a:p>
            <a:endParaRPr lang="en-US" sz="1100" dirty="0">
              <a:latin typeface="Helvetica"/>
              <a:cs typeface="Helvetica"/>
            </a:endParaRPr>
          </a:p>
        </p:txBody>
      </p:sp>
      <p:pic>
        <p:nvPicPr>
          <p:cNvPr id="7" name="Picture 6" descr="Handbook of Graphs and Networks- From the Genome to the Internet.jpg"/>
          <p:cNvPicPr>
            <a:picLocks noChangeAspect="1"/>
          </p:cNvPicPr>
          <p:nvPr/>
        </p:nvPicPr>
        <p:blipFill>
          <a:blip r:embed="rId3"/>
          <a:stretch>
            <a:fillRect/>
          </a:stretch>
        </p:blipFill>
        <p:spPr>
          <a:xfrm>
            <a:off x="225721" y="647700"/>
            <a:ext cx="953939" cy="1348853"/>
          </a:xfrm>
          <a:prstGeom prst="rect">
            <a:avLst/>
          </a:prstGeom>
        </p:spPr>
      </p:pic>
      <p:pic>
        <p:nvPicPr>
          <p:cNvPr id="8" name="Picture 7" descr="     Evolution of Networks- From Biological Nets to the Internet and WWW (Physics).jpg"/>
          <p:cNvPicPr>
            <a:picLocks noChangeAspect="1"/>
          </p:cNvPicPr>
          <p:nvPr/>
        </p:nvPicPr>
        <p:blipFill>
          <a:blip r:embed="rId4"/>
          <a:stretch>
            <a:fillRect/>
          </a:stretch>
        </p:blipFill>
        <p:spPr>
          <a:xfrm>
            <a:off x="225722" y="2169524"/>
            <a:ext cx="953938" cy="1432100"/>
          </a:xfrm>
          <a:prstGeom prst="rect">
            <a:avLst/>
          </a:prstGeom>
        </p:spPr>
      </p:pic>
      <p:pic>
        <p:nvPicPr>
          <p:cNvPr id="11" name="Picture 10" descr="Governing by Network- The New Shape of the Public Sector.jpg"/>
          <p:cNvPicPr>
            <a:picLocks noChangeAspect="1"/>
          </p:cNvPicPr>
          <p:nvPr/>
        </p:nvPicPr>
        <p:blipFill>
          <a:blip r:embed="rId5"/>
          <a:stretch>
            <a:fillRect/>
          </a:stretch>
        </p:blipFill>
        <p:spPr>
          <a:xfrm>
            <a:off x="225720" y="3779187"/>
            <a:ext cx="953940" cy="1440513"/>
          </a:xfrm>
          <a:prstGeom prst="rect">
            <a:avLst/>
          </a:prstGeom>
        </p:spPr>
      </p:pic>
      <p:pic>
        <p:nvPicPr>
          <p:cNvPr id="12" name="Picture 11" descr="Weak Links- The Universal Key to the Stability of Networks and Complex Systems.jpg"/>
          <p:cNvPicPr>
            <a:picLocks noChangeAspect="1"/>
          </p:cNvPicPr>
          <p:nvPr/>
        </p:nvPicPr>
        <p:blipFill>
          <a:blip r:embed="rId6"/>
          <a:stretch>
            <a:fillRect/>
          </a:stretch>
        </p:blipFill>
        <p:spPr>
          <a:xfrm>
            <a:off x="4837260" y="647700"/>
            <a:ext cx="953940" cy="1445364"/>
          </a:xfrm>
          <a:prstGeom prst="rect">
            <a:avLst/>
          </a:prstGeom>
        </p:spPr>
      </p:pic>
      <p:pic>
        <p:nvPicPr>
          <p:cNvPr id="13" name="Picture 12" descr="The Structure and Dynamics of Networks.jpg"/>
          <p:cNvPicPr>
            <a:picLocks noChangeAspect="1"/>
          </p:cNvPicPr>
          <p:nvPr/>
        </p:nvPicPr>
        <p:blipFill>
          <a:blip r:embed="rId7"/>
          <a:stretch>
            <a:fillRect/>
          </a:stretch>
        </p:blipFill>
        <p:spPr>
          <a:xfrm>
            <a:off x="4837260" y="2323753"/>
            <a:ext cx="953940" cy="1232657"/>
          </a:xfrm>
          <a:prstGeom prst="rect">
            <a:avLst/>
          </a:prstGeom>
        </p:spPr>
      </p:pic>
      <p:cxnSp>
        <p:nvCxnSpPr>
          <p:cNvPr id="15" name="Straight Connector 14"/>
          <p:cNvCxnSpPr/>
          <p:nvPr/>
        </p:nvCxnSpPr>
        <p:spPr>
          <a:xfrm rot="5400000">
            <a:off x="2486864" y="2962230"/>
            <a:ext cx="3867061" cy="1588"/>
          </a:xfrm>
          <a:prstGeom prst="line">
            <a:avLst/>
          </a:prstGeom>
          <a:ln>
            <a:solidFill>
              <a:srgbClr val="7F7F7F">
                <a:alpha val="50000"/>
              </a:srgbClr>
            </a:solidFill>
          </a:ln>
        </p:spPr>
        <p:style>
          <a:lnRef idx="2">
            <a:schemeClr val="accent1"/>
          </a:lnRef>
          <a:fillRef idx="0">
            <a:schemeClr val="accent1"/>
          </a:fillRef>
          <a:effectRef idx="1">
            <a:schemeClr val="accent1"/>
          </a:effectRef>
          <a:fontRef idx="minor">
            <a:schemeClr val="tx1"/>
          </a:fontRef>
        </p:style>
      </p:cxnSp>
      <p:pic>
        <p:nvPicPr>
          <p:cNvPr id="14" name="Picture 13" descr="Complex Graphs and Networks.jpg"/>
          <p:cNvPicPr>
            <a:picLocks noChangeAspect="1"/>
          </p:cNvPicPr>
          <p:nvPr/>
        </p:nvPicPr>
        <p:blipFill>
          <a:blip r:embed="rId8"/>
          <a:stretch>
            <a:fillRect/>
          </a:stretch>
        </p:blipFill>
        <p:spPr>
          <a:xfrm>
            <a:off x="4837262" y="3779187"/>
            <a:ext cx="953938" cy="1485371"/>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smtClean="0">
                <a:solidFill>
                  <a:prstClr val="black"/>
                </a:solidFill>
                <a:latin typeface="Arial" charset="0"/>
              </a:rPr>
              <a:t>Thex</a:t>
            </a:r>
            <a:endParaRPr lang="hu-HU" dirty="0">
              <a:solidFill>
                <a:prstClr val="black"/>
              </a:solidFill>
              <a:latin typeface="Arial" charset="0"/>
            </a:endParaRPr>
          </a:p>
        </p:txBody>
      </p:sp>
      <p:sp>
        <p:nvSpPr>
          <p:cNvPr id="4" name="TextBox 3"/>
          <p:cNvSpPr txBox="1">
            <a:spLocks noChangeArrowheads="1"/>
          </p:cNvSpPr>
          <p:nvPr/>
        </p:nvSpPr>
        <p:spPr bwMode="auto">
          <a:xfrm>
            <a:off x="6553200" y="61746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SIMPLE STORY (2): August 15, 2003 blackout.</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pic>
        <p:nvPicPr>
          <p:cNvPr id="12" name="Picture 11" descr="August14_2003_9.29pm_20hourbefore.pdf"/>
          <p:cNvPicPr>
            <a:picLocks noChangeAspect="1"/>
          </p:cNvPicPr>
          <p:nvPr/>
        </p:nvPicPr>
        <p:blipFill>
          <a:blip r:embed="rId3"/>
          <a:stretch>
            <a:fillRect/>
          </a:stretch>
        </p:blipFill>
        <p:spPr>
          <a:xfrm>
            <a:off x="0" y="1320805"/>
            <a:ext cx="4598281" cy="3361267"/>
          </a:xfrm>
          <a:prstGeom prst="rect">
            <a:avLst/>
          </a:prstGeom>
        </p:spPr>
      </p:pic>
      <p:pic>
        <p:nvPicPr>
          <p:cNvPr id="13" name="Picture 12" descr="August15_2012_9.14_7hourAfter.pdf"/>
          <p:cNvPicPr>
            <a:picLocks noChangeAspect="1"/>
          </p:cNvPicPr>
          <p:nvPr/>
        </p:nvPicPr>
        <p:blipFill>
          <a:blip r:embed="rId4"/>
          <a:stretch>
            <a:fillRect/>
          </a:stretch>
        </p:blipFill>
        <p:spPr>
          <a:xfrm>
            <a:off x="4572000" y="1308106"/>
            <a:ext cx="4572000" cy="3352800"/>
          </a:xfrm>
          <a:prstGeom prst="rect">
            <a:avLst/>
          </a:prstGeom>
        </p:spPr>
      </p:pic>
      <p:sp>
        <p:nvSpPr>
          <p:cNvPr id="14" name="TextBox 13"/>
          <p:cNvSpPr txBox="1"/>
          <p:nvPr/>
        </p:nvSpPr>
        <p:spPr>
          <a:xfrm>
            <a:off x="575733" y="4825999"/>
            <a:ext cx="2941230" cy="584776"/>
          </a:xfrm>
          <a:prstGeom prst="rect">
            <a:avLst/>
          </a:prstGeom>
          <a:noFill/>
        </p:spPr>
        <p:txBody>
          <a:bodyPr wrap="none" rtlCol="0">
            <a:spAutoFit/>
          </a:bodyPr>
          <a:lstStyle/>
          <a:p>
            <a:pPr algn="ctr"/>
            <a:r>
              <a:rPr lang="en-US" sz="1600" dirty="0" smtClean="0">
                <a:solidFill>
                  <a:schemeClr val="bg1">
                    <a:lumMod val="75000"/>
                  </a:schemeClr>
                </a:solidFill>
              </a:rPr>
              <a:t>August 14, 2003: 9:29pm EDT</a:t>
            </a:r>
          </a:p>
          <a:p>
            <a:pPr algn="ctr"/>
            <a:r>
              <a:rPr lang="en-US" sz="1600" dirty="0" smtClean="0">
                <a:solidFill>
                  <a:schemeClr val="bg1">
                    <a:lumMod val="75000"/>
                  </a:schemeClr>
                </a:solidFill>
              </a:rPr>
              <a:t>20 hours before</a:t>
            </a:r>
            <a:endParaRPr lang="en-US" sz="1600" dirty="0">
              <a:solidFill>
                <a:schemeClr val="bg1">
                  <a:lumMod val="75000"/>
                </a:schemeClr>
              </a:solidFill>
            </a:endParaRPr>
          </a:p>
        </p:txBody>
      </p:sp>
      <p:sp>
        <p:nvSpPr>
          <p:cNvPr id="15" name="TextBox 14"/>
          <p:cNvSpPr txBox="1"/>
          <p:nvPr/>
        </p:nvSpPr>
        <p:spPr>
          <a:xfrm>
            <a:off x="5198533" y="4792132"/>
            <a:ext cx="2941230" cy="584776"/>
          </a:xfrm>
          <a:prstGeom prst="rect">
            <a:avLst/>
          </a:prstGeom>
          <a:noFill/>
        </p:spPr>
        <p:txBody>
          <a:bodyPr wrap="none" rtlCol="0">
            <a:spAutoFit/>
          </a:bodyPr>
          <a:lstStyle/>
          <a:p>
            <a:pPr algn="ctr"/>
            <a:r>
              <a:rPr lang="en-US" sz="1600" dirty="0" smtClean="0">
                <a:solidFill>
                  <a:schemeClr val="bg1">
                    <a:lumMod val="75000"/>
                  </a:schemeClr>
                </a:solidFill>
              </a:rPr>
              <a:t>August 15, 2003: 9:14pm EDT</a:t>
            </a:r>
          </a:p>
          <a:p>
            <a:pPr algn="ctr"/>
            <a:r>
              <a:rPr lang="en-US" sz="1600" dirty="0" smtClean="0">
                <a:solidFill>
                  <a:schemeClr val="bg1">
                    <a:lumMod val="75000"/>
                  </a:schemeClr>
                </a:solidFill>
              </a:rPr>
              <a:t>7 hours after</a:t>
            </a:r>
            <a:endParaRPr lang="en-US" sz="1600" dirty="0">
              <a:solidFill>
                <a:schemeClr val="bg1">
                  <a:lumMod val="75000"/>
                </a:schemeClr>
              </a:solidFill>
            </a:endParaRP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20"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BOOKS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21" name="Rectangle 20"/>
          <p:cNvSpPr/>
          <p:nvPr/>
        </p:nvSpPr>
        <p:spPr>
          <a:xfrm>
            <a:off x="1219200" y="571500"/>
            <a:ext cx="3048000" cy="4493538"/>
          </a:xfrm>
          <a:prstGeom prst="rect">
            <a:avLst/>
          </a:prstGeom>
        </p:spPr>
        <p:txBody>
          <a:bodyPr wrap="square">
            <a:spAutoFit/>
          </a:bodyPr>
          <a:lstStyle/>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R. Pastor-</a:t>
            </a:r>
            <a:r>
              <a:rPr lang="en-US" sz="1100" dirty="0" err="1" smtClean="0">
                <a:latin typeface="Helvetica"/>
                <a:cs typeface="Helvetica"/>
              </a:rPr>
              <a:t>Satorras</a:t>
            </a:r>
            <a:r>
              <a:rPr lang="en-US" sz="1100" dirty="0" smtClean="0">
                <a:latin typeface="Helvetica"/>
                <a:cs typeface="Helvetica"/>
              </a:rPr>
              <a:t>, A. </a:t>
            </a:r>
            <a:r>
              <a:rPr lang="en-US" sz="1100" dirty="0" err="1" smtClean="0">
                <a:latin typeface="Helvetica"/>
                <a:cs typeface="Helvetica"/>
              </a:rPr>
              <a:t>Vespignani</a:t>
            </a:r>
            <a:r>
              <a:rPr lang="en-US" sz="1100" dirty="0" smtClean="0">
                <a:latin typeface="Helvetica"/>
                <a:cs typeface="Helvetica"/>
              </a:rPr>
              <a:t>, Evolution and Structure of the Internet: A Statistical Physics Approach (Cambridge University Press, 2007), </a:t>
            </a:r>
            <a:r>
              <a:rPr lang="en-US" sz="1100" dirty="0" err="1" smtClean="0">
                <a:latin typeface="Helvetica"/>
                <a:cs typeface="Helvetica"/>
              </a:rPr>
              <a:t>rst</a:t>
            </a:r>
            <a:r>
              <a:rPr lang="en-US" sz="1100" dirty="0" smtClean="0">
                <a:latin typeface="Helvetica"/>
                <a:cs typeface="Helvetica"/>
              </a:rPr>
              <a:t> </a:t>
            </a:r>
            <a:r>
              <a:rPr lang="en-US" sz="1100" dirty="0" err="1" smtClean="0">
                <a:latin typeface="Helvetica"/>
                <a:cs typeface="Helvetica"/>
              </a:rPr>
              <a:t>edn</a:t>
            </a:r>
            <a:r>
              <a:rPr lang="en-US" sz="1100" dirty="0" smtClean="0">
                <a:latin typeface="Helvetica"/>
                <a:cs typeface="Helvetica"/>
              </a:rPr>
              <a:t>.</a:t>
            </a: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F. </a:t>
            </a:r>
            <a:r>
              <a:rPr lang="en-US" sz="1100" dirty="0" err="1" smtClean="0">
                <a:latin typeface="Helvetica"/>
                <a:cs typeface="Helvetica"/>
              </a:rPr>
              <a:t>Kopos</a:t>
            </a:r>
            <a:r>
              <a:rPr lang="en-US" sz="1100" dirty="0" smtClean="0">
                <a:latin typeface="Helvetica"/>
                <a:cs typeface="Helvetica"/>
              </a:rPr>
              <a:t>, Biological Networks (Complex Systems and Interdisciplinary Science) (World </a:t>
            </a:r>
            <a:r>
              <a:rPr lang="en-US" sz="1100" dirty="0" err="1" smtClean="0">
                <a:latin typeface="Helvetica"/>
                <a:cs typeface="Helvetica"/>
              </a:rPr>
              <a:t>Scientic</a:t>
            </a:r>
            <a:r>
              <a:rPr lang="en-US" sz="1100" dirty="0" smtClean="0">
                <a:latin typeface="Helvetica"/>
                <a:cs typeface="Helvetica"/>
              </a:rPr>
              <a:t> Publishing Company, 2007), </a:t>
            </a:r>
            <a:r>
              <a:rPr lang="en-US" sz="1100" dirty="0" err="1" smtClean="0">
                <a:latin typeface="Helvetica"/>
                <a:cs typeface="Helvetica"/>
              </a:rPr>
              <a:t>rst</a:t>
            </a:r>
            <a:r>
              <a:rPr lang="en-US" sz="1100" dirty="0" smtClean="0">
                <a:latin typeface="Helvetica"/>
                <a:cs typeface="Helvetica"/>
              </a:rPr>
              <a:t> </a:t>
            </a:r>
            <a:r>
              <a:rPr lang="en-US" sz="1100" dirty="0" err="1" smtClean="0">
                <a:latin typeface="Helvetica"/>
                <a:cs typeface="Helvetica"/>
              </a:rPr>
              <a:t>edn</a:t>
            </a:r>
            <a:r>
              <a:rPr lang="en-US" sz="1100" dirty="0" smtClean="0">
                <a:latin typeface="Helvetica"/>
                <a:cs typeface="Helvetica"/>
              </a:rPr>
              <a:t>.</a:t>
            </a: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B. H. Junker, F. Schreiber, Analysis of Biological Networks (Wiley Series in Bioinformatics) (Wiley-</a:t>
            </a:r>
            <a:r>
              <a:rPr lang="en-US" sz="1100" dirty="0" err="1" smtClean="0">
                <a:latin typeface="Helvetica"/>
                <a:cs typeface="Helvetica"/>
              </a:rPr>
              <a:t>Interscience</a:t>
            </a:r>
            <a:r>
              <a:rPr lang="en-US" sz="1100" dirty="0" smtClean="0">
                <a:latin typeface="Helvetica"/>
                <a:cs typeface="Helvetica"/>
              </a:rPr>
              <a:t>, 2008).</a:t>
            </a:r>
          </a:p>
          <a:p>
            <a:endParaRPr lang="en-US" sz="1100" dirty="0" smtClean="0">
              <a:latin typeface="Helvetica"/>
              <a:cs typeface="Helvetica"/>
            </a:endParaRPr>
          </a:p>
          <a:p>
            <a:endParaRPr lang="en-US" sz="1100" dirty="0" smtClean="0">
              <a:latin typeface="Helvetica"/>
              <a:cs typeface="Helvetica"/>
            </a:endParaRPr>
          </a:p>
        </p:txBody>
      </p:sp>
      <p:sp>
        <p:nvSpPr>
          <p:cNvPr id="5" name="Rectangle 4"/>
          <p:cNvSpPr/>
          <p:nvPr/>
        </p:nvSpPr>
        <p:spPr>
          <a:xfrm>
            <a:off x="5791200" y="571500"/>
            <a:ext cx="3352800" cy="4154984"/>
          </a:xfrm>
          <a:prstGeom prst="rect">
            <a:avLst/>
          </a:prstGeom>
        </p:spPr>
        <p:txBody>
          <a:bodyPr wrap="square">
            <a:spAutoFit/>
          </a:bodyPr>
          <a:lstStyle/>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T. G. Lewis, Network Science: Theory and Applications (Wiley, 2009).</a:t>
            </a: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E. Ben </a:t>
            </a:r>
            <a:r>
              <a:rPr lang="en-US" sz="1100" dirty="0" err="1" smtClean="0">
                <a:latin typeface="Helvetica"/>
                <a:cs typeface="Helvetica"/>
              </a:rPr>
              <a:t>Naim</a:t>
            </a:r>
            <a:r>
              <a:rPr lang="en-US" sz="1100" dirty="0" smtClean="0">
                <a:latin typeface="Helvetica"/>
                <a:cs typeface="Helvetica"/>
              </a:rPr>
              <a:t>, H. </a:t>
            </a:r>
            <a:r>
              <a:rPr lang="en-US" sz="1100" dirty="0" err="1" smtClean="0">
                <a:latin typeface="Helvetica"/>
                <a:cs typeface="Helvetica"/>
              </a:rPr>
              <a:t>Frauenfelder</a:t>
            </a:r>
            <a:r>
              <a:rPr lang="en-US" sz="1100" dirty="0" smtClean="0">
                <a:latin typeface="Helvetica"/>
                <a:cs typeface="Helvetica"/>
              </a:rPr>
              <a:t>, </a:t>
            </a:r>
            <a:r>
              <a:rPr lang="en-US" sz="1100" dirty="0" err="1" smtClean="0">
                <a:latin typeface="Helvetica"/>
                <a:cs typeface="Helvetica"/>
              </a:rPr>
              <a:t>Z.Torotzai</a:t>
            </a:r>
            <a:r>
              <a:rPr lang="en-US" sz="1100" dirty="0" smtClean="0">
                <a:latin typeface="Helvetica"/>
                <a:cs typeface="Helvetica"/>
              </a:rPr>
              <a:t>, Complex Networks (Lecture Notes in Physics) (Springer, 2010), </a:t>
            </a:r>
            <a:r>
              <a:rPr lang="en-US" sz="1100" dirty="0" err="1" smtClean="0">
                <a:latin typeface="Helvetica"/>
                <a:cs typeface="Helvetica"/>
              </a:rPr>
              <a:t>rst</a:t>
            </a:r>
            <a:r>
              <a:rPr lang="en-US" sz="1100" dirty="0" smtClean="0">
                <a:latin typeface="Helvetica"/>
                <a:cs typeface="Helvetica"/>
              </a:rPr>
              <a:t> </a:t>
            </a:r>
            <a:r>
              <a:rPr lang="en-US" sz="1100" dirty="0" err="1" smtClean="0">
                <a:latin typeface="Helvetica"/>
                <a:cs typeface="Helvetica"/>
              </a:rPr>
              <a:t>edn</a:t>
            </a:r>
            <a:r>
              <a:rPr lang="en-US" sz="1100" dirty="0" smtClean="0">
                <a:latin typeface="Helvetica"/>
                <a:cs typeface="Helvetica"/>
              </a:rPr>
              <a:t>.</a:t>
            </a: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endParaRPr lang="en-US" sz="1100" dirty="0" smtClean="0">
              <a:latin typeface="Helvetica"/>
              <a:cs typeface="Helvetica"/>
            </a:endParaRPr>
          </a:p>
          <a:p>
            <a:r>
              <a:rPr lang="en-US" sz="1100" dirty="0" smtClean="0">
                <a:latin typeface="Helvetica"/>
                <a:cs typeface="Helvetica"/>
              </a:rPr>
              <a:t>M. O. Jackson, Social and Economic Networks (Princeton University Press, 2010).</a:t>
            </a:r>
          </a:p>
          <a:p>
            <a:endParaRPr lang="en-US" sz="1100" dirty="0" smtClean="0">
              <a:latin typeface="Helvetica"/>
              <a:cs typeface="Helvetica"/>
            </a:endParaRPr>
          </a:p>
        </p:txBody>
      </p:sp>
      <p:pic>
        <p:nvPicPr>
          <p:cNvPr id="15" name="Picture 14" descr="Evolution and Structure of the Internet- A Statistical Physics Approach.jpg"/>
          <p:cNvPicPr>
            <a:picLocks noChangeAspect="1"/>
          </p:cNvPicPr>
          <p:nvPr/>
        </p:nvPicPr>
        <p:blipFill>
          <a:blip r:embed="rId3"/>
          <a:stretch>
            <a:fillRect/>
          </a:stretch>
        </p:blipFill>
        <p:spPr>
          <a:xfrm>
            <a:off x="189060" y="647701"/>
            <a:ext cx="953939" cy="1370930"/>
          </a:xfrm>
          <a:prstGeom prst="rect">
            <a:avLst/>
          </a:prstGeom>
        </p:spPr>
      </p:pic>
      <p:pic>
        <p:nvPicPr>
          <p:cNvPr id="16" name="Picture 15" descr="Biological Networks (Complex Systems and Interdisciplinary Science).jpeg"/>
          <p:cNvPicPr>
            <a:picLocks noChangeAspect="1"/>
          </p:cNvPicPr>
          <p:nvPr/>
        </p:nvPicPr>
        <p:blipFill>
          <a:blip r:embed="rId4"/>
          <a:stretch>
            <a:fillRect/>
          </a:stretch>
        </p:blipFill>
        <p:spPr>
          <a:xfrm>
            <a:off x="189060" y="2194175"/>
            <a:ext cx="953939" cy="1407450"/>
          </a:xfrm>
          <a:prstGeom prst="rect">
            <a:avLst/>
          </a:prstGeom>
        </p:spPr>
      </p:pic>
      <p:pic>
        <p:nvPicPr>
          <p:cNvPr id="17" name="Picture 16" descr="Analysis of Biological Networks (Wiley Series in Bioinformatics).png"/>
          <p:cNvPicPr>
            <a:picLocks noChangeAspect="1"/>
          </p:cNvPicPr>
          <p:nvPr/>
        </p:nvPicPr>
        <p:blipFill>
          <a:blip r:embed="rId5"/>
          <a:stretch>
            <a:fillRect/>
          </a:stretch>
        </p:blipFill>
        <p:spPr>
          <a:xfrm>
            <a:off x="189059" y="3757397"/>
            <a:ext cx="953940" cy="1521968"/>
          </a:xfrm>
          <a:prstGeom prst="rect">
            <a:avLst/>
          </a:prstGeom>
        </p:spPr>
      </p:pic>
      <p:pic>
        <p:nvPicPr>
          <p:cNvPr id="18" name="Picture 17" descr="Network Science- Theory and Applications.jpg"/>
          <p:cNvPicPr>
            <a:picLocks noChangeAspect="1"/>
          </p:cNvPicPr>
          <p:nvPr/>
        </p:nvPicPr>
        <p:blipFill>
          <a:blip r:embed="rId6"/>
          <a:stretch>
            <a:fillRect/>
          </a:stretch>
        </p:blipFill>
        <p:spPr>
          <a:xfrm>
            <a:off x="4837260" y="647701"/>
            <a:ext cx="953940" cy="1446407"/>
          </a:xfrm>
          <a:prstGeom prst="rect">
            <a:avLst/>
          </a:prstGeom>
        </p:spPr>
      </p:pic>
      <p:pic>
        <p:nvPicPr>
          <p:cNvPr id="22" name="Picture 21" descr="Complex Networks (Lecture Notes in Physics).jpg"/>
          <p:cNvPicPr>
            <a:picLocks noChangeAspect="1"/>
          </p:cNvPicPr>
          <p:nvPr/>
        </p:nvPicPr>
        <p:blipFill>
          <a:blip r:embed="rId7"/>
          <a:stretch>
            <a:fillRect/>
          </a:stretch>
        </p:blipFill>
        <p:spPr>
          <a:xfrm>
            <a:off x="4837261" y="2194175"/>
            <a:ext cx="953940" cy="1521535"/>
          </a:xfrm>
          <a:prstGeom prst="rect">
            <a:avLst/>
          </a:prstGeom>
        </p:spPr>
      </p:pic>
      <p:cxnSp>
        <p:nvCxnSpPr>
          <p:cNvPr id="12" name="Straight Connector 11"/>
          <p:cNvCxnSpPr/>
          <p:nvPr/>
        </p:nvCxnSpPr>
        <p:spPr>
          <a:xfrm rot="5400000">
            <a:off x="2486864" y="2962230"/>
            <a:ext cx="3867061" cy="1588"/>
          </a:xfrm>
          <a:prstGeom prst="line">
            <a:avLst/>
          </a:prstGeom>
          <a:ln>
            <a:solidFill>
              <a:srgbClr val="7F7F7F">
                <a:alpha val="50000"/>
              </a:srgbClr>
            </a:solidFill>
          </a:ln>
        </p:spPr>
        <p:style>
          <a:lnRef idx="2">
            <a:schemeClr val="accent1"/>
          </a:lnRef>
          <a:fillRef idx="0">
            <a:schemeClr val="accent1"/>
          </a:fillRef>
          <a:effectRef idx="1">
            <a:schemeClr val="accent1"/>
          </a:effectRef>
          <a:fontRef idx="minor">
            <a:schemeClr val="tx1"/>
          </a:fontRef>
        </p:style>
      </p:cxnSp>
      <p:pic>
        <p:nvPicPr>
          <p:cNvPr id="23" name="Picture 22" descr="Social and Economic Networks.jpeg"/>
          <p:cNvPicPr>
            <a:picLocks noChangeAspect="1"/>
          </p:cNvPicPr>
          <p:nvPr/>
        </p:nvPicPr>
        <p:blipFill>
          <a:blip r:embed="rId8"/>
          <a:stretch>
            <a:fillRect/>
          </a:stretch>
        </p:blipFill>
        <p:spPr>
          <a:xfrm>
            <a:off x="4837259" y="3920904"/>
            <a:ext cx="953941" cy="1358461"/>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76600" y="1257300"/>
            <a:ext cx="2562957" cy="3220648"/>
          </a:xfrm>
          <a:prstGeom prst="rect">
            <a:avLst/>
          </a:prstGeom>
        </p:spPr>
      </p:pic>
      <p:pic>
        <p:nvPicPr>
          <p:cNvPr id="6" name="Picture 5"/>
          <p:cNvPicPr>
            <a:picLocks noChangeAspect="1"/>
          </p:cNvPicPr>
          <p:nvPr/>
        </p:nvPicPr>
        <p:blipFill>
          <a:blip r:embed="rId4"/>
          <a:stretch>
            <a:fillRect/>
          </a:stretch>
        </p:blipFill>
        <p:spPr>
          <a:xfrm>
            <a:off x="6183770" y="1267883"/>
            <a:ext cx="2579230" cy="3220648"/>
          </a:xfrm>
          <a:prstGeom prst="rect">
            <a:avLst/>
          </a:prstGeom>
        </p:spPr>
      </p:pic>
      <p:sp>
        <p:nvSpPr>
          <p:cNvPr id="7" name="TextBox 6"/>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GENERAL AUDIENCE</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pic>
        <p:nvPicPr>
          <p:cNvPr id="9" name="Picture 8" descr="Linked- How Everything Is Connected to Everything Else and What It Means.jpg"/>
          <p:cNvPicPr>
            <a:picLocks noChangeAspect="1"/>
          </p:cNvPicPr>
          <p:nvPr/>
        </p:nvPicPr>
        <p:blipFill>
          <a:blip r:embed="rId5"/>
          <a:stretch>
            <a:fillRect/>
          </a:stretch>
        </p:blipFill>
        <p:spPr>
          <a:xfrm>
            <a:off x="762000" y="1267883"/>
            <a:ext cx="2129022" cy="3231231"/>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r>
              <a:rPr lang="hu-HU" dirty="0" smtClean="0">
                <a:solidFill>
                  <a:prstClr val="black"/>
                </a:solidFill>
              </a:rPr>
              <a:t>Thex</a:t>
            </a:r>
            <a:endParaRPr lang="hu-HU" dirty="0">
              <a:solidFill>
                <a:prstClr val="black"/>
              </a:solidFill>
            </a:endParaRPr>
          </a:p>
        </p:txBody>
      </p:sp>
      <p:sp>
        <p:nvSpPr>
          <p:cNvPr id="2" name="TextBox 1"/>
          <p:cNvSpPr txBox="1"/>
          <p:nvPr/>
        </p:nvSpPr>
        <p:spPr>
          <a:xfrm>
            <a:off x="1524000" y="952500"/>
            <a:ext cx="184666" cy="369332"/>
          </a:xfrm>
          <a:prstGeom prst="rect">
            <a:avLst/>
          </a:prstGeom>
          <a:noFill/>
        </p:spPr>
        <p:txBody>
          <a:bodyPr wrap="none" rtlCol="0">
            <a:spAutoFit/>
          </a:bodyPr>
          <a:lstStyle/>
          <a:p>
            <a:endParaRPr lang="en-US" dirty="0"/>
          </a:p>
        </p:txBody>
      </p:sp>
      <p:sp>
        <p:nvSpPr>
          <p:cNvPr id="5" name="TextBox 4"/>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8"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DOCUMENTARY</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pic>
        <p:nvPicPr>
          <p:cNvPr id="7" name="Connected - HOW KEVIN BACON CURED CANCER.m4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0" y="524933"/>
            <a:ext cx="9144000" cy="51435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3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t>SUMMARY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Helvetica" pitchFamily="36" charset="0"/>
                <a:ea typeface="Helvetica" pitchFamily="36" charset="0"/>
                <a:cs typeface="Helvetica" pitchFamily="36" charset="0"/>
              </a:rPr>
              <a:t>Section 9					</a:t>
            </a:r>
            <a:endParaRPr lang="en-US" sz="1600" dirty="0" smtClean="0">
              <a:solidFill>
                <a:srgbClr val="FFFFFF"/>
              </a:solidFill>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r>
              <a:rPr lang="hu-HU" dirty="0" smtClean="0">
                <a:solidFill>
                  <a:prstClr val="black"/>
                </a:solidFill>
              </a:rPr>
              <a:t>Thex</a:t>
            </a:r>
            <a:endParaRPr lang="hu-HU" dirty="0">
              <a:solidFill>
                <a:prstClr val="black"/>
              </a:solidFill>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NGRAMS				Networks Awareness</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26670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descr="F-Ngrams-network.jpg"/>
          <p:cNvPicPr>
            <a:picLocks noChangeAspect="1"/>
          </p:cNvPicPr>
          <p:nvPr/>
        </p:nvPicPr>
        <p:blipFill>
          <a:blip r:embed="rId3"/>
          <a:stretch>
            <a:fillRect/>
          </a:stretch>
        </p:blipFill>
        <p:spPr>
          <a:xfrm>
            <a:off x="508000" y="977900"/>
            <a:ext cx="8371320" cy="3797300"/>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r>
              <a:rPr lang="hu-HU" dirty="0" smtClean="0">
                <a:solidFill>
                  <a:prstClr val="black"/>
                </a:solidFill>
              </a:rPr>
              <a:t>Thex</a:t>
            </a:r>
            <a:endParaRPr lang="hu-HU" dirty="0">
              <a:solidFill>
                <a:prstClr val="black"/>
              </a:solidFill>
            </a:endParaRPr>
          </a:p>
        </p:txBody>
      </p:sp>
      <p:sp>
        <p:nvSpPr>
          <p:cNvPr id="13" name="TextBox 5"/>
          <p:cNvSpPr txBox="1">
            <a:spLocks noChangeArrowheads="1"/>
          </p:cNvSpPr>
          <p:nvPr/>
        </p:nvSpPr>
        <p:spPr bwMode="auto">
          <a:xfrm>
            <a:off x="381000" y="1020782"/>
            <a:ext cx="8382000" cy="4231928"/>
          </a:xfrm>
          <a:prstGeom prst="rect">
            <a:avLst/>
          </a:prstGeom>
          <a:noFill/>
          <a:ln w="9525">
            <a:noFill/>
            <a:miter lim="800000"/>
            <a:headEnd/>
            <a:tailEnd/>
          </a:ln>
        </p:spPr>
        <p:txBody>
          <a:bodyPr wrap="square">
            <a:spAutoFit/>
          </a:bodyPr>
          <a:lstStyle/>
          <a:p>
            <a:r>
              <a:rPr lang="en-US" sz="2800" dirty="0" smtClean="0">
                <a:solidFill>
                  <a:prstClr val="white"/>
                </a:solidFill>
                <a:latin typeface="Helvetica"/>
                <a:cs typeface="Helvetica"/>
              </a:rPr>
              <a:t>If you were to understand the spread of diseases, </a:t>
            </a:r>
            <a:r>
              <a:rPr lang="en-US" sz="2800" b="1" dirty="0" smtClean="0">
                <a:solidFill>
                  <a:srgbClr val="FF0000"/>
                </a:solidFill>
                <a:latin typeface="Helvetica"/>
                <a:cs typeface="Helvetica"/>
              </a:rPr>
              <a:t>can you do it without networks?</a:t>
            </a:r>
          </a:p>
          <a:p>
            <a:endParaRPr lang="en-US" sz="2000" dirty="0" smtClean="0">
              <a:solidFill>
                <a:prstClr val="white"/>
              </a:solidFill>
              <a:latin typeface="Helvetica"/>
              <a:cs typeface="Helvetica"/>
            </a:endParaRPr>
          </a:p>
          <a:p>
            <a:r>
              <a:rPr lang="en-US" sz="2800" dirty="0" smtClean="0">
                <a:solidFill>
                  <a:prstClr val="white"/>
                </a:solidFill>
                <a:latin typeface="Helvetica"/>
                <a:cs typeface="Helvetica"/>
              </a:rPr>
              <a:t>If you were to understand the WWW structure, </a:t>
            </a:r>
            <a:r>
              <a:rPr lang="en-US" sz="2800" dirty="0" err="1" smtClean="0">
                <a:solidFill>
                  <a:prstClr val="white"/>
                </a:solidFill>
                <a:latin typeface="Helvetica"/>
                <a:cs typeface="Helvetica"/>
              </a:rPr>
              <a:t>searchability</a:t>
            </a:r>
            <a:r>
              <a:rPr lang="en-US" sz="2800" dirty="0" smtClean="0">
                <a:solidFill>
                  <a:prstClr val="white"/>
                </a:solidFill>
                <a:latin typeface="Helvetica"/>
                <a:cs typeface="Helvetica"/>
              </a:rPr>
              <a:t>, etc, </a:t>
            </a:r>
            <a:r>
              <a:rPr lang="en-US" sz="2800" b="1" dirty="0" smtClean="0">
                <a:solidFill>
                  <a:srgbClr val="FF0000"/>
                </a:solidFill>
                <a:latin typeface="Helvetica"/>
                <a:cs typeface="Helvetica"/>
              </a:rPr>
              <a:t>hopeless without invoking the Web’s topology.</a:t>
            </a:r>
            <a:r>
              <a:rPr lang="en-US" sz="2800" dirty="0" smtClean="0">
                <a:solidFill>
                  <a:srgbClr val="FF0000"/>
                </a:solidFill>
                <a:latin typeface="Helvetica"/>
                <a:cs typeface="Helvetica"/>
              </a:rPr>
              <a:t>  </a:t>
            </a:r>
          </a:p>
          <a:p>
            <a:endParaRPr lang="en-US" sz="2000" dirty="0" smtClean="0">
              <a:solidFill>
                <a:prstClr val="white"/>
              </a:solidFill>
              <a:latin typeface="Helvetica"/>
              <a:cs typeface="Helvetica"/>
            </a:endParaRPr>
          </a:p>
          <a:p>
            <a:r>
              <a:rPr lang="en-US" sz="2800" dirty="0" smtClean="0">
                <a:solidFill>
                  <a:prstClr val="white"/>
                </a:solidFill>
                <a:latin typeface="Helvetica"/>
                <a:cs typeface="Helvetica"/>
              </a:rPr>
              <a:t>If you want to understand human diseases</a:t>
            </a:r>
            <a:r>
              <a:rPr lang="en-US" sz="2800" dirty="0" smtClean="0">
                <a:solidFill>
                  <a:schemeClr val="bg1"/>
                </a:solidFill>
                <a:latin typeface="Helvetica"/>
                <a:cs typeface="Helvetica"/>
              </a:rPr>
              <a:t>,</a:t>
            </a:r>
            <a:r>
              <a:rPr lang="en-US" sz="2800" dirty="0" smtClean="0">
                <a:solidFill>
                  <a:srgbClr val="FF0000"/>
                </a:solidFill>
                <a:latin typeface="Helvetica"/>
                <a:cs typeface="Helvetica"/>
              </a:rPr>
              <a:t> </a:t>
            </a:r>
            <a:r>
              <a:rPr lang="en-US" sz="2800" b="1" dirty="0" smtClean="0">
                <a:solidFill>
                  <a:srgbClr val="FF0000"/>
                </a:solidFill>
                <a:latin typeface="Helvetica"/>
                <a:cs typeface="Helvetica"/>
              </a:rPr>
              <a:t>it is hopeless without considering the wiring diagram of the cell</a:t>
            </a:r>
            <a:r>
              <a:rPr lang="en-US" sz="2800" dirty="0" smtClean="0">
                <a:solidFill>
                  <a:prstClr val="white"/>
                </a:solidFill>
                <a:latin typeface="Helvetica"/>
                <a:cs typeface="Helvetica"/>
              </a:rPr>
              <a:t>.</a:t>
            </a:r>
            <a:endParaRPr lang="en-US" sz="2800" dirty="0">
              <a:solidFill>
                <a:prstClr val="white"/>
              </a:solidFill>
              <a:latin typeface="Helvetica"/>
              <a:cs typeface="Helvetica"/>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MOST IMPORTANT        Networks Really Matter        </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26670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t>CLASS INFORMATION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Helvetica" pitchFamily="36" charset="0"/>
                <a:ea typeface="Helvetica" pitchFamily="36" charset="0"/>
                <a:cs typeface="Helvetica" pitchFamily="36" charset="0"/>
              </a:rPr>
              <a:t>Class					</a:t>
            </a:r>
            <a:endParaRPr lang="en-US" sz="1600" dirty="0" smtClean="0">
              <a:solidFill>
                <a:srgbClr val="FFFFFF"/>
              </a:solidFill>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Users/barabasi 1/.Trash/2011-Warsaw-FuturICT-5min/Background-Rete-preview.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9144000" cy="5715000"/>
          </a:xfrm>
          <a:prstGeom prst="rect">
            <a:avLst/>
          </a:prstGeom>
          <a:noFill/>
          <a:ln w="9525">
            <a:noFill/>
            <a:miter lim="800000"/>
            <a:headEnd/>
            <a:tailEnd/>
          </a:ln>
        </p:spPr>
      </p:pic>
      <p:sp>
        <p:nvSpPr>
          <p:cNvPr id="208898" name="Rectangle 2"/>
          <p:cNvSpPr>
            <a:spLocks noGrp="1" noChangeArrowheads="1"/>
          </p:cNvSpPr>
          <p:nvPr>
            <p:ph type="title"/>
          </p:nvPr>
        </p:nvSpPr>
        <p:spPr>
          <a:xfrm>
            <a:off x="2527300" y="-153586"/>
            <a:ext cx="4814664" cy="1268364"/>
          </a:xfrm>
          <a:solidFill>
            <a:schemeClr val="bg1">
              <a:alpha val="49000"/>
            </a:schemeClr>
          </a:solidFill>
        </p:spPr>
        <p:txBody>
          <a:bodyPr/>
          <a:lstStyle/>
          <a:p>
            <a:pPr eaLnBrk="1" hangingPunct="1"/>
            <a:r>
              <a:rPr lang="en-US" sz="4000" b="1" dirty="0" smtClean="0"/>
              <a:t>Network Science </a:t>
            </a:r>
            <a:br>
              <a:rPr lang="en-US" sz="4000" b="1" dirty="0" smtClean="0"/>
            </a:br>
            <a:r>
              <a:rPr lang="en-US" sz="2400" b="1" dirty="0" smtClean="0"/>
              <a:t>an interactive textbook</a:t>
            </a:r>
            <a:endParaRPr lang="en-US" sz="2400" b="1" dirty="0" smtClean="0">
              <a:ea typeface="Heiti SC Medium" pitchFamily="-84" charset="-122"/>
              <a:cs typeface="Heiti SC Medium" pitchFamily="-84" charset="-122"/>
            </a:endParaRPr>
          </a:p>
        </p:txBody>
      </p:sp>
      <p:pic>
        <p:nvPicPr>
          <p:cNvPr id="11" name="Picture 10"/>
          <p:cNvPicPr>
            <a:picLocks noChangeAspect="1"/>
          </p:cNvPicPr>
          <p:nvPr/>
        </p:nvPicPr>
        <p:blipFill>
          <a:blip r:embed="rId6"/>
          <a:stretch>
            <a:fillRect/>
          </a:stretch>
        </p:blipFill>
        <p:spPr>
          <a:xfrm>
            <a:off x="292100" y="503682"/>
            <a:ext cx="3848100" cy="5737747"/>
          </a:xfrm>
          <a:prstGeom prst="rect">
            <a:avLst/>
          </a:prstGeom>
        </p:spPr>
      </p:pic>
      <p:pic>
        <p:nvPicPr>
          <p:cNvPr id="12" name="Picture 11"/>
          <p:cNvPicPr>
            <a:picLocks noChangeAspect="1"/>
          </p:cNvPicPr>
          <p:nvPr/>
        </p:nvPicPr>
        <p:blipFill>
          <a:blip r:embed="rId7"/>
          <a:stretch>
            <a:fillRect/>
          </a:stretch>
        </p:blipFill>
        <p:spPr>
          <a:xfrm>
            <a:off x="5803900" y="3037459"/>
            <a:ext cx="2320552" cy="525596"/>
          </a:xfrm>
          <a:prstGeom prst="rect">
            <a:avLst/>
          </a:prstGeom>
        </p:spPr>
      </p:pic>
      <p:pic>
        <p:nvPicPr>
          <p:cNvPr id="13" name="Picture 12"/>
          <p:cNvPicPr>
            <a:picLocks noChangeAspect="1"/>
          </p:cNvPicPr>
          <p:nvPr/>
        </p:nvPicPr>
        <p:blipFill>
          <a:blip r:embed="rId8"/>
          <a:stretch>
            <a:fillRect/>
          </a:stretch>
        </p:blipFill>
        <p:spPr>
          <a:xfrm>
            <a:off x="5803900" y="3820626"/>
            <a:ext cx="2320553" cy="525596"/>
          </a:xfrm>
          <a:prstGeom prst="rect">
            <a:avLst/>
          </a:prstGeom>
        </p:spPr>
      </p:pic>
      <p:pic>
        <p:nvPicPr>
          <p:cNvPr id="14" name="Picture 13"/>
          <p:cNvPicPr>
            <a:picLocks noChangeAspect="1"/>
          </p:cNvPicPr>
          <p:nvPr/>
        </p:nvPicPr>
        <p:blipFill>
          <a:blip r:embed="rId9"/>
          <a:stretch>
            <a:fillRect/>
          </a:stretch>
        </p:blipFill>
        <p:spPr>
          <a:xfrm>
            <a:off x="5803900" y="4624960"/>
            <a:ext cx="2320553" cy="525596"/>
          </a:xfrm>
          <a:prstGeom prst="rect">
            <a:avLst/>
          </a:prstGeom>
        </p:spPr>
      </p:pic>
      <p:sp>
        <p:nvSpPr>
          <p:cNvPr id="15" name="Rectangle 14"/>
          <p:cNvSpPr/>
          <p:nvPr/>
        </p:nvSpPr>
        <p:spPr>
          <a:xfrm>
            <a:off x="4356100" y="1491460"/>
            <a:ext cx="5511800" cy="400110"/>
          </a:xfrm>
          <a:prstGeom prst="rect">
            <a:avLst/>
          </a:prstGeom>
          <a:solidFill>
            <a:schemeClr val="bg1">
              <a:alpha val="77000"/>
            </a:schemeClr>
          </a:solidFill>
        </p:spPr>
        <p:txBody>
          <a:bodyPr wrap="square">
            <a:spAutoFit/>
          </a:bodyPr>
          <a:lstStyle/>
          <a:p>
            <a:r>
              <a:rPr lang="en-US" sz="2000" dirty="0" err="1" smtClean="0">
                <a:solidFill>
                  <a:srgbClr val="3366FF"/>
                </a:solidFill>
              </a:rPr>
              <a:t>barabasi.com</a:t>
            </a:r>
            <a:r>
              <a:rPr lang="en-US" sz="2000" dirty="0" smtClean="0">
                <a:solidFill>
                  <a:srgbClr val="3366FF"/>
                </a:solidFill>
              </a:rPr>
              <a:t>/</a:t>
            </a:r>
            <a:r>
              <a:rPr lang="en-US" sz="2000" b="1" dirty="0" err="1" smtClean="0">
                <a:solidFill>
                  <a:srgbClr val="3366FF"/>
                </a:solidFill>
              </a:rPr>
              <a:t>NetworkScienceBook</a:t>
            </a:r>
            <a:r>
              <a:rPr lang="en-US" sz="2000" b="1" dirty="0" smtClean="0">
                <a:solidFill>
                  <a:srgbClr val="3366FF"/>
                </a:solidFill>
              </a:rPr>
              <a:t>/</a:t>
            </a:r>
            <a:endParaRPr lang="en-US" sz="2000" b="1" dirty="0">
              <a:solidFill>
                <a:srgbClr val="3366FF"/>
              </a:solidFill>
            </a:endParaRPr>
          </a:p>
        </p:txBody>
      </p:sp>
      <p:sp>
        <p:nvSpPr>
          <p:cNvPr id="16" name="Rectangle 15"/>
          <p:cNvSpPr/>
          <p:nvPr/>
        </p:nvSpPr>
        <p:spPr>
          <a:xfrm>
            <a:off x="4352552" y="2091249"/>
            <a:ext cx="5312148" cy="400110"/>
          </a:xfrm>
          <a:prstGeom prst="rect">
            <a:avLst/>
          </a:prstGeom>
          <a:solidFill>
            <a:schemeClr val="bg1">
              <a:alpha val="77000"/>
            </a:schemeClr>
          </a:solidFill>
        </p:spPr>
        <p:txBody>
          <a:bodyPr wrap="square">
            <a:spAutoFit/>
          </a:bodyPr>
          <a:lstStyle/>
          <a:p>
            <a:r>
              <a:rPr lang="en-US" sz="2000" dirty="0" err="1" smtClean="0">
                <a:solidFill>
                  <a:srgbClr val="3366FF"/>
                </a:solidFill>
              </a:rPr>
              <a:t>facebook.com/</a:t>
            </a:r>
            <a:r>
              <a:rPr lang="en-US" sz="2000" b="1" dirty="0" err="1" smtClean="0">
                <a:solidFill>
                  <a:srgbClr val="3366FF"/>
                </a:solidFill>
              </a:rPr>
              <a:t>NetworkScienceBook</a:t>
            </a:r>
            <a:endParaRPr lang="en-US" sz="2000" b="1" dirty="0">
              <a:solidFill>
                <a:srgbClr val="3366FF"/>
              </a:solidFill>
            </a:endParaRPr>
          </a:p>
        </p:txBody>
      </p:sp>
    </p:spTree>
    <p:extLst>
      <p:ext uri="{BB962C8B-B14F-4D97-AF65-F5344CB8AC3E}">
        <p14:creationId xmlns:p14="http://schemas.microsoft.com/office/powerpoint/2010/main" val="1373522461"/>
      </p:ext>
    </p:extLst>
  </p:cSld>
  <p:clrMapOvr>
    <a:masterClrMapping/>
  </p:clrMapOvr>
  <p:transition xmlns:p14="http://schemas.microsoft.com/office/powerpoint/2010/main" spd="med">
    <p:wip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p:cTn id="12" repeatCount="indefinite"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tsc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73" y="190152"/>
            <a:ext cx="3871089" cy="721384"/>
          </a:xfrm>
          <a:prstGeom prst="rect">
            <a:avLst/>
          </a:prstGeom>
        </p:spPr>
      </p:pic>
      <p:pic>
        <p:nvPicPr>
          <p:cNvPr id="7" name="Picture 6" descr="network_science_ShortDemo.pdf"/>
          <p:cNvPicPr>
            <a:picLocks noChangeAspect="1"/>
          </p:cNvPicPr>
          <p:nvPr/>
        </p:nvPicPr>
        <p:blipFill>
          <a:blip r:embed="rId3"/>
          <a:stretch>
            <a:fillRect/>
          </a:stretch>
        </p:blipFill>
        <p:spPr>
          <a:xfrm>
            <a:off x="889000" y="561543"/>
            <a:ext cx="3197461" cy="4597656"/>
          </a:xfrm>
          <a:prstGeom prst="rect">
            <a:avLst/>
          </a:prstGeom>
        </p:spPr>
      </p:pic>
      <p:pic>
        <p:nvPicPr>
          <p:cNvPr id="8" name="Picture 7" descr="network_science_ShortDemo.pdf"/>
          <p:cNvPicPr>
            <a:picLocks noChangeAspect="1"/>
          </p:cNvPicPr>
          <p:nvPr/>
        </p:nvPicPr>
        <p:blipFill>
          <a:blip r:embed="rId4"/>
          <a:stretch>
            <a:fillRect/>
          </a:stretch>
        </p:blipFill>
        <p:spPr>
          <a:xfrm>
            <a:off x="4588131" y="542930"/>
            <a:ext cx="3203031" cy="4605666"/>
          </a:xfrm>
          <a:prstGeom prst="rect">
            <a:avLst/>
          </a:prstGeom>
        </p:spPr>
      </p:pic>
      <p:sp>
        <p:nvSpPr>
          <p:cNvPr id="9" name="Rectangle 8"/>
          <p:cNvSpPr/>
          <p:nvPr/>
        </p:nvSpPr>
        <p:spPr>
          <a:xfrm>
            <a:off x="0" y="5312767"/>
            <a:ext cx="9144000" cy="584776"/>
          </a:xfrm>
          <a:prstGeom prst="rect">
            <a:avLst/>
          </a:prstGeom>
          <a:solidFill>
            <a:schemeClr val="bg1">
              <a:alpha val="77000"/>
            </a:schemeClr>
          </a:solidFill>
        </p:spPr>
        <p:txBody>
          <a:bodyPr wrap="square">
            <a:spAutoFit/>
          </a:bodyPr>
          <a:lstStyle/>
          <a:p>
            <a:r>
              <a:rPr lang="en-US" sz="1600" dirty="0" err="1" smtClean="0">
                <a:solidFill>
                  <a:prstClr val="black"/>
                </a:solidFill>
              </a:rPr>
              <a:t>barabasilab.com/</a:t>
            </a:r>
            <a:r>
              <a:rPr lang="en-US" sz="1600" b="1" dirty="0" err="1" smtClean="0">
                <a:solidFill>
                  <a:prstClr val="black"/>
                </a:solidFill>
              </a:rPr>
              <a:t>NetworkScienceBook</a:t>
            </a:r>
            <a:r>
              <a:rPr lang="en-US" sz="1600" b="1" dirty="0" smtClean="0">
                <a:solidFill>
                  <a:prstClr val="black"/>
                </a:solidFill>
              </a:rPr>
              <a:t>/    		 	         </a:t>
            </a:r>
            <a:r>
              <a:rPr lang="en-US" sz="1600" dirty="0" err="1" smtClean="0">
                <a:solidFill>
                  <a:prstClr val="black"/>
                </a:solidFill>
              </a:rPr>
              <a:t>facebook.com/</a:t>
            </a:r>
            <a:r>
              <a:rPr lang="en-US" sz="1600" b="1" dirty="0" err="1" smtClean="0">
                <a:solidFill>
                  <a:prstClr val="black"/>
                </a:solidFill>
              </a:rPr>
              <a:t>NetworkScienceBook</a:t>
            </a:r>
            <a:endParaRPr lang="en-US" sz="1600" b="1" dirty="0" smtClean="0">
              <a:solidFill>
                <a:prstClr val="black"/>
              </a:solidFill>
            </a:endParaRPr>
          </a:p>
          <a:p>
            <a:endParaRPr lang="en-US" sz="1600" b="1" dirty="0">
              <a:solidFill>
                <a:prstClr val="black"/>
              </a:solidFill>
            </a:endParaRPr>
          </a:p>
        </p:txBody>
      </p:sp>
    </p:spTree>
    <p:extLst>
      <p:ext uri="{BB962C8B-B14F-4D97-AF65-F5344CB8AC3E}">
        <p14:creationId xmlns:p14="http://schemas.microsoft.com/office/powerpoint/2010/main" val="18223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tsc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73" y="190152"/>
            <a:ext cx="3871089" cy="721384"/>
          </a:xfrm>
          <a:prstGeom prst="rect">
            <a:avLst/>
          </a:prstGeom>
        </p:spPr>
      </p:pic>
      <p:pic>
        <p:nvPicPr>
          <p:cNvPr id="6" name="Picture 5" descr="network_science_ShortDemo.pdf"/>
          <p:cNvPicPr>
            <a:picLocks noChangeAspect="1"/>
          </p:cNvPicPr>
          <p:nvPr/>
        </p:nvPicPr>
        <p:blipFill>
          <a:blip r:embed="rId3"/>
          <a:stretch>
            <a:fillRect/>
          </a:stretch>
        </p:blipFill>
        <p:spPr>
          <a:xfrm>
            <a:off x="959139" y="570669"/>
            <a:ext cx="3155662" cy="4537553"/>
          </a:xfrm>
          <a:prstGeom prst="rect">
            <a:avLst/>
          </a:prstGeom>
        </p:spPr>
      </p:pic>
      <p:pic>
        <p:nvPicPr>
          <p:cNvPr id="9" name="Picture 8" descr="network_science_ShortDemo.pdf"/>
          <p:cNvPicPr>
            <a:picLocks noChangeAspect="1"/>
          </p:cNvPicPr>
          <p:nvPr/>
        </p:nvPicPr>
        <p:blipFill>
          <a:blip r:embed="rId4"/>
          <a:stretch>
            <a:fillRect/>
          </a:stretch>
        </p:blipFill>
        <p:spPr>
          <a:xfrm>
            <a:off x="4711699" y="570669"/>
            <a:ext cx="3155662" cy="4537553"/>
          </a:xfrm>
          <a:prstGeom prst="rect">
            <a:avLst/>
          </a:prstGeom>
        </p:spPr>
      </p:pic>
      <p:sp>
        <p:nvSpPr>
          <p:cNvPr id="10" name="Rectangle 9"/>
          <p:cNvSpPr/>
          <p:nvPr/>
        </p:nvSpPr>
        <p:spPr>
          <a:xfrm>
            <a:off x="0" y="5312767"/>
            <a:ext cx="9144000" cy="584776"/>
          </a:xfrm>
          <a:prstGeom prst="rect">
            <a:avLst/>
          </a:prstGeom>
          <a:solidFill>
            <a:schemeClr val="bg1">
              <a:alpha val="77000"/>
            </a:schemeClr>
          </a:solidFill>
        </p:spPr>
        <p:txBody>
          <a:bodyPr wrap="square">
            <a:spAutoFit/>
          </a:bodyPr>
          <a:lstStyle/>
          <a:p>
            <a:r>
              <a:rPr lang="en-US" sz="1600" dirty="0" err="1" smtClean="0">
                <a:solidFill>
                  <a:prstClr val="black"/>
                </a:solidFill>
              </a:rPr>
              <a:t>barabasilab.com/</a:t>
            </a:r>
            <a:r>
              <a:rPr lang="en-US" sz="1600" b="1" dirty="0" err="1" smtClean="0">
                <a:solidFill>
                  <a:prstClr val="black"/>
                </a:solidFill>
              </a:rPr>
              <a:t>NetworkScienceBook</a:t>
            </a:r>
            <a:r>
              <a:rPr lang="en-US" sz="1600" b="1" dirty="0" smtClean="0">
                <a:solidFill>
                  <a:prstClr val="black"/>
                </a:solidFill>
              </a:rPr>
              <a:t>/    		 	         </a:t>
            </a:r>
            <a:r>
              <a:rPr lang="en-US" sz="1600" dirty="0" err="1" smtClean="0">
                <a:solidFill>
                  <a:prstClr val="black"/>
                </a:solidFill>
              </a:rPr>
              <a:t>facebook.com/</a:t>
            </a:r>
            <a:r>
              <a:rPr lang="en-US" sz="1600" b="1" dirty="0" err="1" smtClean="0">
                <a:solidFill>
                  <a:prstClr val="black"/>
                </a:solidFill>
              </a:rPr>
              <a:t>NetworkScienceBook</a:t>
            </a:r>
            <a:endParaRPr lang="en-US" sz="1600" b="1" dirty="0" smtClean="0">
              <a:solidFill>
                <a:prstClr val="black"/>
              </a:solidFill>
            </a:endParaRPr>
          </a:p>
          <a:p>
            <a:endParaRPr lang="en-US" sz="1600" b="1" dirty="0">
              <a:solidFill>
                <a:prstClr val="black"/>
              </a:solidFill>
            </a:endParaRPr>
          </a:p>
        </p:txBody>
      </p:sp>
    </p:spTree>
    <p:extLst>
      <p:ext uri="{BB962C8B-B14F-4D97-AF65-F5344CB8AC3E}">
        <p14:creationId xmlns:p14="http://schemas.microsoft.com/office/powerpoint/2010/main" val="61932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auto">
          <a:xfrm>
            <a:off x="0" y="0"/>
            <a:ext cx="9144000" cy="57150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r>
              <a:rPr lang="hu-HU" dirty="0" smtClean="0">
                <a:solidFill>
                  <a:prstClr val="black"/>
                </a:solidFill>
                <a:latin typeface="Arial" charset="0"/>
              </a:rPr>
              <a:t>Thex</a:t>
            </a:r>
            <a:endParaRPr lang="hu-HU" dirty="0">
              <a:solidFill>
                <a:prstClr val="black"/>
              </a:solidFill>
              <a:latin typeface="Arial" charset="0"/>
            </a:endParaRPr>
          </a:p>
        </p:txBody>
      </p:sp>
      <p:sp>
        <p:nvSpPr>
          <p:cNvPr id="4" name="TextBox 3"/>
          <p:cNvSpPr txBox="1">
            <a:spLocks noChangeArrowheads="1"/>
          </p:cNvSpPr>
          <p:nvPr/>
        </p:nvSpPr>
        <p:spPr bwMode="auto">
          <a:xfrm>
            <a:off x="6553200" y="61746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6" name="Subtitle 2"/>
          <p:cNvSpPr txBox="1">
            <a:spLocks/>
          </p:cNvSpPr>
          <p:nvPr/>
        </p:nvSpPr>
        <p:spPr>
          <a:xfrm flipH="1">
            <a:off x="3002281"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9"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
        <p:nvSpPr>
          <p:cNvPr id="5"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A SIMPLE STORY (2): August 15, 2003 blackout.</a:t>
            </a:r>
            <a:endParaRPr lang="en-US" sz="1600" b="1" dirty="0" smtClean="0">
              <a:solidFill>
                <a:schemeClr val="bg1">
                  <a:lumMod val="85000"/>
                </a:schemeClr>
              </a:solidFill>
              <a:latin typeface="Helvetica" pitchFamily="36" charset="0"/>
              <a:ea typeface="Helvetica" pitchFamily="36" charset="0"/>
              <a:cs typeface="Helvetica" pitchFamily="36" charset="0"/>
            </a:endParaRPr>
          </a:p>
        </p:txBody>
      </p:sp>
      <p:sp>
        <p:nvSpPr>
          <p:cNvPr id="11" name="Rectangle 10"/>
          <p:cNvSpPr/>
          <p:nvPr/>
        </p:nvSpPr>
        <p:spPr>
          <a:xfrm>
            <a:off x="761999" y="1010841"/>
            <a:ext cx="7281333" cy="3416320"/>
          </a:xfrm>
          <a:prstGeom prst="rect">
            <a:avLst/>
          </a:prstGeom>
        </p:spPr>
        <p:txBody>
          <a:bodyPr wrap="square">
            <a:spAutoFit/>
          </a:bodyPr>
          <a:lstStyle/>
          <a:p>
            <a:r>
              <a:rPr lang="en-US" dirty="0" smtClean="0">
                <a:solidFill>
                  <a:schemeClr val="bg1"/>
                </a:solidFill>
              </a:rPr>
              <a:t>An important theme of this class:  </a:t>
            </a:r>
          </a:p>
          <a:p>
            <a:endParaRPr lang="en-US" dirty="0" smtClean="0">
              <a:solidFill>
                <a:schemeClr val="bg1"/>
              </a:solidFill>
            </a:endParaRPr>
          </a:p>
          <a:p>
            <a:pPr>
              <a:buFont typeface="Wingdings" pitchFamily="-112" charset="2"/>
              <a:buChar char="à"/>
            </a:pPr>
            <a:r>
              <a:rPr lang="en-US" dirty="0" smtClean="0">
                <a:solidFill>
                  <a:schemeClr val="bg1"/>
                </a:solidFill>
              </a:rPr>
              <a:t> we must understand how network structure affects the robustness of a complex system. </a:t>
            </a:r>
          </a:p>
          <a:p>
            <a:pPr>
              <a:buFont typeface="Wingdings" pitchFamily="-112" charset="2"/>
              <a:buChar char="à"/>
            </a:pPr>
            <a:endParaRPr lang="en-US" dirty="0" smtClean="0">
              <a:solidFill>
                <a:schemeClr val="bg1"/>
              </a:solidFill>
            </a:endParaRPr>
          </a:p>
          <a:p>
            <a:pPr>
              <a:buFont typeface="Wingdings" pitchFamily="-112" charset="2"/>
              <a:buChar char="à"/>
            </a:pPr>
            <a:r>
              <a:rPr lang="en-US" dirty="0" smtClean="0">
                <a:solidFill>
                  <a:schemeClr val="bg1"/>
                </a:solidFill>
              </a:rPr>
              <a:t> develop quantitative tools to assess the interplay between network structure and the dynamical processes on the networks, and their impact on failures.  </a:t>
            </a:r>
          </a:p>
          <a:p>
            <a:pPr>
              <a:buFont typeface="Wingdings" pitchFamily="-112" charset="2"/>
              <a:buChar char="à"/>
            </a:pPr>
            <a:endParaRPr lang="en-US" dirty="0" smtClean="0">
              <a:solidFill>
                <a:schemeClr val="bg1"/>
              </a:solidFill>
            </a:endParaRPr>
          </a:p>
          <a:p>
            <a:pPr>
              <a:buFont typeface="Wingdings" pitchFamily="-112" charset="2"/>
              <a:buChar char="à"/>
            </a:pPr>
            <a:r>
              <a:rPr lang="en-US" dirty="0" smtClean="0">
                <a:solidFill>
                  <a:schemeClr val="bg1"/>
                </a:solidFill>
              </a:rPr>
              <a:t>We will learn that failures reality failures follow reproducible laws, that can be quantified and even predicted using the tools of network science.</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latin typeface="Helvetica"/>
                <a:cs typeface="Helvetica"/>
              </a:rPr>
              <a:t>Classes</a:t>
            </a:r>
            <a:endParaRPr lang="en-US" dirty="0">
              <a:solidFill>
                <a:schemeClr val="accent1"/>
              </a:solidFill>
              <a:latin typeface="Helvetica"/>
              <a:cs typeface="Helvetica"/>
            </a:endParaRPr>
          </a:p>
        </p:txBody>
      </p:sp>
      <p:sp>
        <p:nvSpPr>
          <p:cNvPr id="3" name="Content Placeholder 2"/>
          <p:cNvSpPr>
            <a:spLocks noGrp="1"/>
          </p:cNvSpPr>
          <p:nvPr>
            <p:ph idx="1"/>
          </p:nvPr>
        </p:nvSpPr>
        <p:spPr/>
        <p:txBody>
          <a:bodyPr>
            <a:normAutofit/>
          </a:bodyPr>
          <a:lstStyle/>
          <a:p>
            <a:pPr marL="0" indent="0" algn="ctr">
              <a:buNone/>
            </a:pPr>
            <a:r>
              <a:rPr lang="en-US" sz="2800" dirty="0">
                <a:solidFill>
                  <a:srgbClr val="595959"/>
                </a:solidFill>
                <a:latin typeface="Helvetica"/>
                <a:cs typeface="Helvetica"/>
              </a:rPr>
              <a:t>Classes: 5:30-7:</a:t>
            </a:r>
            <a:r>
              <a:rPr lang="en-US" sz="2800" dirty="0" smtClean="0">
                <a:solidFill>
                  <a:srgbClr val="595959"/>
                </a:solidFill>
                <a:latin typeface="Helvetica"/>
                <a:cs typeface="Helvetica"/>
              </a:rPr>
              <a:t>30pm</a:t>
            </a:r>
          </a:p>
          <a:p>
            <a:pPr marL="0" indent="0" algn="ctr">
              <a:buNone/>
            </a:pPr>
            <a:r>
              <a:rPr lang="en-US" sz="2800" u="sng" dirty="0" smtClean="0">
                <a:solidFill>
                  <a:srgbClr val="595959"/>
                </a:solidFill>
                <a:latin typeface="Helvetica"/>
                <a:cs typeface="Helvetica"/>
              </a:rPr>
              <a:t>Always at the CCNR</a:t>
            </a:r>
            <a:r>
              <a:rPr lang="en-US" sz="2800" dirty="0" smtClean="0">
                <a:solidFill>
                  <a:srgbClr val="595959"/>
                </a:solidFill>
                <a:latin typeface="Helvetica"/>
                <a:cs typeface="Helvetica"/>
              </a:rPr>
              <a:t>,</a:t>
            </a:r>
          </a:p>
          <a:p>
            <a:pPr marL="0" indent="0" algn="ctr">
              <a:buNone/>
            </a:pPr>
            <a:r>
              <a:rPr lang="en-US" sz="2800" dirty="0" smtClean="0">
                <a:solidFill>
                  <a:srgbClr val="595959"/>
                </a:solidFill>
                <a:latin typeface="Helvetica"/>
                <a:cs typeface="Helvetica"/>
              </a:rPr>
              <a:t>DANA building 57, 5</a:t>
            </a:r>
            <a:r>
              <a:rPr lang="en-US" sz="2800" baseline="30000" dirty="0" smtClean="0">
                <a:solidFill>
                  <a:srgbClr val="595959"/>
                </a:solidFill>
                <a:latin typeface="Helvetica"/>
                <a:cs typeface="Helvetica"/>
              </a:rPr>
              <a:t>th</a:t>
            </a:r>
            <a:r>
              <a:rPr lang="en-US" sz="2800" dirty="0" smtClean="0">
                <a:solidFill>
                  <a:srgbClr val="595959"/>
                </a:solidFill>
                <a:latin typeface="Helvetica"/>
                <a:cs typeface="Helvetica"/>
              </a:rPr>
              <a:t> floor*</a:t>
            </a:r>
          </a:p>
          <a:p>
            <a:pPr marL="0" indent="0">
              <a:buNone/>
            </a:pPr>
            <a:endParaRPr lang="en-US" sz="2800" dirty="0" smtClean="0">
              <a:solidFill>
                <a:srgbClr val="595959"/>
              </a:solidFill>
              <a:latin typeface="Helvetica"/>
              <a:cs typeface="Helvetica"/>
            </a:endParaRPr>
          </a:p>
          <a:p>
            <a:pPr marL="0" indent="0">
              <a:buNone/>
            </a:pPr>
            <a:r>
              <a:rPr lang="en-US" sz="2400" dirty="0" smtClean="0">
                <a:solidFill>
                  <a:srgbClr val="595959"/>
                </a:solidFill>
                <a:latin typeface="Helvetica"/>
                <a:cs typeface="Helvetica"/>
              </a:rPr>
              <a:t>*</a:t>
            </a:r>
            <a:r>
              <a:rPr lang="en-US" sz="2100" dirty="0" smtClean="0">
                <a:solidFill>
                  <a:srgbClr val="595959"/>
                </a:solidFill>
                <a:latin typeface="Helvetica"/>
                <a:cs typeface="Helvetica"/>
              </a:rPr>
              <a:t>unless a different location is announced (during classes, via email) </a:t>
            </a:r>
            <a:endParaRPr lang="en-US" sz="2100" dirty="0">
              <a:solidFill>
                <a:srgbClr val="595959"/>
              </a:solidFill>
              <a:latin typeface="Helvetica"/>
              <a:cs typeface="Helvetica"/>
            </a:endParaRPr>
          </a:p>
        </p:txBody>
      </p:sp>
    </p:spTree>
    <p:extLst>
      <p:ext uri="{BB962C8B-B14F-4D97-AF65-F5344CB8AC3E}">
        <p14:creationId xmlns:p14="http://schemas.microsoft.com/office/powerpoint/2010/main" val="41063436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latin typeface="Helvetica"/>
                <a:cs typeface="Helvetica"/>
              </a:rPr>
              <a:t>Course material and information</a:t>
            </a:r>
            <a:endParaRPr lang="en-US" dirty="0">
              <a:solidFill>
                <a:srgbClr val="4F81BD"/>
              </a:solidFill>
              <a:latin typeface="Helvetica"/>
              <a:cs typeface="Helvetica"/>
            </a:endParaRPr>
          </a:p>
        </p:txBody>
      </p:sp>
      <p:sp>
        <p:nvSpPr>
          <p:cNvPr id="3" name="Content Placeholder 2"/>
          <p:cNvSpPr>
            <a:spLocks noGrp="1"/>
          </p:cNvSpPr>
          <p:nvPr>
            <p:ph idx="1"/>
          </p:nvPr>
        </p:nvSpPr>
        <p:spPr>
          <a:xfrm>
            <a:off x="242579" y="1333500"/>
            <a:ext cx="8590169" cy="3771636"/>
          </a:xfrm>
        </p:spPr>
        <p:txBody>
          <a:bodyPr>
            <a:normAutofit fontScale="85000" lnSpcReduction="10000"/>
          </a:bodyPr>
          <a:lstStyle/>
          <a:p>
            <a:r>
              <a:rPr lang="en-US" sz="2800" u="sng" dirty="0" smtClean="0">
                <a:solidFill>
                  <a:srgbClr val="595959"/>
                </a:solidFill>
                <a:latin typeface="Helvetica"/>
                <a:cs typeface="Helvetica"/>
              </a:rPr>
              <a:t>Webpage</a:t>
            </a:r>
            <a:r>
              <a:rPr lang="en-US" sz="2800" smtClean="0">
                <a:solidFill>
                  <a:srgbClr val="595959"/>
                </a:solidFill>
                <a:latin typeface="Helvetica"/>
                <a:cs typeface="Helvetica"/>
              </a:rPr>
              <a:t>: </a:t>
            </a:r>
            <a:r>
              <a:rPr lang="en-US" sz="2600" smtClean="0">
                <a:latin typeface="Helvetica"/>
                <a:cs typeface="Helvetica"/>
              </a:rPr>
              <a:t> </a:t>
            </a:r>
            <a:endParaRPr lang="en-US" sz="2600" dirty="0" smtClean="0">
              <a:latin typeface="Helvetica"/>
              <a:cs typeface="Helvetica"/>
            </a:endParaRP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600" dirty="0" smtClean="0">
              <a:solidFill>
                <a:srgbClr val="004586"/>
              </a:solidFill>
              <a:latin typeface="Aharoni CLM" charset="0"/>
            </a:endParaRP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Helvetica"/>
                <a:cs typeface="Helvetica"/>
              </a:rPr>
              <a:t>Syllabus</a:t>
            </a:r>
            <a:r>
              <a:rPr lang="en-US" sz="2200" dirty="0">
                <a:solidFill>
                  <a:srgbClr val="004586"/>
                </a:solidFill>
                <a:latin typeface="Helvetica"/>
                <a:cs typeface="Helvetica"/>
              </a:rPr>
              <a:t>, Agenda</a:t>
            </a: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Helvetica"/>
                <a:cs typeface="Helvetica"/>
              </a:rPr>
              <a:t>Important </a:t>
            </a:r>
            <a:r>
              <a:rPr lang="en-US" sz="2200" dirty="0">
                <a:solidFill>
                  <a:srgbClr val="004586"/>
                </a:solidFill>
                <a:latin typeface="Helvetica"/>
                <a:cs typeface="Helvetica"/>
              </a:rPr>
              <a:t>links (visualization programs, wikis, glossary...) </a:t>
            </a: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Helvetica"/>
                <a:cs typeface="Helvetica"/>
              </a:rPr>
              <a:t>Homework assignments</a:t>
            </a: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Helvetica"/>
                <a:cs typeface="Helvetica"/>
              </a:rPr>
              <a:t>Slides </a:t>
            </a: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Helvetica"/>
                <a:cs typeface="Helvetica"/>
              </a:rPr>
              <a:t>Our emails</a:t>
            </a:r>
            <a:endParaRPr lang="en-US" sz="2200" dirty="0">
              <a:solidFill>
                <a:srgbClr val="004586"/>
              </a:solidFill>
              <a:latin typeface="Helvetica"/>
              <a:cs typeface="Helvetica"/>
            </a:endParaRPr>
          </a:p>
          <a:p>
            <a:pPr lvl="1"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Helvetica"/>
                <a:cs typeface="Helvetica"/>
              </a:rPr>
              <a:t>The </a:t>
            </a:r>
            <a:r>
              <a:rPr lang="en-US" sz="2200" dirty="0">
                <a:solidFill>
                  <a:srgbClr val="004586"/>
                </a:solidFill>
                <a:latin typeface="Helvetica"/>
                <a:cs typeface="Helvetica"/>
              </a:rPr>
              <a:t>course </a:t>
            </a:r>
            <a:r>
              <a:rPr lang="en-US" sz="2200" dirty="0" smtClean="0">
                <a:solidFill>
                  <a:srgbClr val="004586"/>
                </a:solidFill>
                <a:latin typeface="Helvetica"/>
                <a:cs typeface="Helvetica"/>
              </a:rPr>
              <a:t>outline</a:t>
            </a:r>
            <a:endParaRPr lang="en-US" sz="2600" dirty="0" smtClean="0">
              <a:latin typeface="Helvetica"/>
              <a:cs typeface="Helvetica"/>
            </a:endParaRPr>
          </a:p>
          <a:p>
            <a:r>
              <a:rPr lang="en-US" sz="2800" u="sng" dirty="0" err="1" smtClean="0">
                <a:solidFill>
                  <a:srgbClr val="595959"/>
                </a:solidFill>
                <a:latin typeface="Helvetica"/>
                <a:cs typeface="Helvetica"/>
              </a:rPr>
              <a:t>OpenRev</a:t>
            </a:r>
            <a:r>
              <a:rPr lang="en-US" sz="2800" u="sng" dirty="0" smtClean="0">
                <a:solidFill>
                  <a:srgbClr val="595959"/>
                </a:solidFill>
                <a:latin typeface="Helvetica"/>
                <a:cs typeface="Helvetica"/>
              </a:rPr>
              <a:t> platform</a:t>
            </a:r>
            <a:r>
              <a:rPr lang="en-US" sz="2800" dirty="0" smtClean="0">
                <a:solidFill>
                  <a:srgbClr val="595959"/>
                </a:solidFill>
                <a:latin typeface="Helvetica"/>
                <a:cs typeface="Helvetica"/>
              </a:rPr>
              <a:t>: </a:t>
            </a:r>
            <a:r>
              <a:rPr lang="en-US" sz="2400" dirty="0" smtClean="0">
                <a:latin typeface="Helvetica"/>
                <a:cs typeface="Helvetica"/>
                <a:hlinkClick r:id="rId2"/>
              </a:rPr>
              <a:t>http://www.openrev.org/group/complex-networks</a:t>
            </a:r>
            <a:endParaRPr lang="en-US" sz="2400" dirty="0" smtClean="0">
              <a:latin typeface="Helvetica"/>
              <a:cs typeface="Helvetica"/>
            </a:endParaRPr>
          </a:p>
          <a:p>
            <a:pPr marL="0" lvl="1" indent="0">
              <a:buNone/>
            </a:pPr>
            <a:r>
              <a:rPr lang="en-US" sz="2600" dirty="0" smtClean="0">
                <a:latin typeface="Helvetica"/>
                <a:cs typeface="Helvetica"/>
              </a:rPr>
              <a:t>	</a:t>
            </a:r>
            <a:r>
              <a:rPr lang="en-US" sz="2200" u="sng" dirty="0" smtClean="0">
                <a:solidFill>
                  <a:srgbClr val="004586"/>
                </a:solidFill>
                <a:latin typeface="Helvetica"/>
                <a:cs typeface="Helvetica"/>
              </a:rPr>
              <a:t>Updated</a:t>
            </a:r>
            <a:r>
              <a:rPr lang="en-US" sz="2200" dirty="0" smtClean="0">
                <a:solidFill>
                  <a:srgbClr val="004586"/>
                </a:solidFill>
                <a:latin typeface="Helvetica"/>
                <a:cs typeface="Helvetica"/>
              </a:rPr>
              <a:t> book chapters</a:t>
            </a:r>
            <a:endParaRPr lang="en-US" sz="2600" dirty="0" smtClean="0">
              <a:latin typeface="Helvetica"/>
              <a:cs typeface="Helvetica"/>
            </a:endParaRPr>
          </a:p>
          <a:p>
            <a:r>
              <a:rPr lang="en-US" sz="2800" dirty="0" smtClean="0">
                <a:solidFill>
                  <a:srgbClr val="595959"/>
                </a:solidFill>
                <a:latin typeface="Helvetica"/>
                <a:cs typeface="Helvetica"/>
              </a:rPr>
              <a:t>Google group mailing list for the class (and invite everyone)</a:t>
            </a:r>
          </a:p>
        </p:txBody>
      </p:sp>
    </p:spTree>
    <p:extLst>
      <p:ext uri="{BB962C8B-B14F-4D97-AF65-F5344CB8AC3E}">
        <p14:creationId xmlns:p14="http://schemas.microsoft.com/office/powerpoint/2010/main" val="359234569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latin typeface="Helvetica"/>
                <a:cs typeface="Helvetica"/>
              </a:rPr>
              <a:t>Webpage</a:t>
            </a:r>
            <a:endParaRPr lang="en-US" dirty="0">
              <a:solidFill>
                <a:srgbClr val="4F81BD"/>
              </a:solidFill>
              <a:latin typeface="Helvetica"/>
              <a:cs typeface="Helvetica"/>
            </a:endParaRPr>
          </a:p>
        </p:txBody>
      </p:sp>
      <p:sp>
        <p:nvSpPr>
          <p:cNvPr id="5" name="TextBox 4"/>
          <p:cNvSpPr txBox="1"/>
          <p:nvPr/>
        </p:nvSpPr>
        <p:spPr>
          <a:xfrm>
            <a:off x="611189" y="1181365"/>
            <a:ext cx="7586084" cy="830997"/>
          </a:xfrm>
          <a:prstGeom prst="rect">
            <a:avLst/>
          </a:prstGeom>
          <a:noFill/>
        </p:spPr>
        <p:txBody>
          <a:bodyPr wrap="square" rtlCol="0">
            <a:spAutoFit/>
          </a:bodyPr>
          <a:lstStyle/>
          <a:p>
            <a:r>
              <a:rPr lang="en-US" sz="2400" dirty="0" smtClean="0">
                <a:solidFill>
                  <a:srgbClr val="595959"/>
                </a:solidFill>
                <a:latin typeface="Helvetica"/>
                <a:cs typeface="Helvetica"/>
              </a:rPr>
              <a:t>Slides as well as syllabus, agenda and assignments will be posted here</a:t>
            </a:r>
            <a:endParaRPr lang="en-US" sz="2400" dirty="0">
              <a:solidFill>
                <a:srgbClr val="595959"/>
              </a:solidFill>
              <a:latin typeface="Helvetica"/>
              <a:cs typeface="Helvetica"/>
            </a:endParaRPr>
          </a:p>
        </p:txBody>
      </p:sp>
      <p:pic>
        <p:nvPicPr>
          <p:cNvPr id="3" name="Picture 2" descr="Screen Shot 2014-09-03 at 15.4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767" y="2106661"/>
            <a:ext cx="5612626" cy="3265867"/>
          </a:xfrm>
          <a:prstGeom prst="rect">
            <a:avLst/>
          </a:prstGeom>
        </p:spPr>
      </p:pic>
    </p:spTree>
    <p:extLst>
      <p:ext uri="{BB962C8B-B14F-4D97-AF65-F5344CB8AC3E}">
        <p14:creationId xmlns:p14="http://schemas.microsoft.com/office/powerpoint/2010/main" val="57640752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F81BD"/>
                </a:solidFill>
                <a:latin typeface="Helvetica"/>
                <a:cs typeface="Helvetica"/>
              </a:rPr>
              <a:t>OpenRev</a:t>
            </a:r>
            <a:endParaRPr lang="en-US" dirty="0">
              <a:solidFill>
                <a:srgbClr val="4F81BD"/>
              </a:solidFill>
              <a:latin typeface="Helvetica"/>
              <a:cs typeface="Helvetica"/>
            </a:endParaRPr>
          </a:p>
        </p:txBody>
      </p:sp>
      <p:pic>
        <p:nvPicPr>
          <p:cNvPr id="6" name="Picture 5" descr="Screen Shot 2014-09-02 at 19.32.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65" y="2023306"/>
            <a:ext cx="7389709" cy="3191392"/>
          </a:xfrm>
          <a:prstGeom prst="rect">
            <a:avLst/>
          </a:prstGeom>
        </p:spPr>
      </p:pic>
      <p:sp>
        <p:nvSpPr>
          <p:cNvPr id="7" name="TextBox 6"/>
          <p:cNvSpPr txBox="1"/>
          <p:nvPr/>
        </p:nvSpPr>
        <p:spPr>
          <a:xfrm>
            <a:off x="908242" y="1181365"/>
            <a:ext cx="7289031" cy="830997"/>
          </a:xfrm>
          <a:prstGeom prst="rect">
            <a:avLst/>
          </a:prstGeom>
          <a:noFill/>
        </p:spPr>
        <p:txBody>
          <a:bodyPr wrap="square" rtlCol="0">
            <a:spAutoFit/>
          </a:bodyPr>
          <a:lstStyle/>
          <a:p>
            <a:r>
              <a:rPr lang="en-US" sz="2400" dirty="0" smtClean="0">
                <a:solidFill>
                  <a:srgbClr val="595959"/>
                </a:solidFill>
                <a:latin typeface="Helvetica"/>
                <a:cs typeface="Helvetica"/>
              </a:rPr>
              <a:t>Update book chapters will be posted here before or soon after the lesson</a:t>
            </a:r>
            <a:endParaRPr lang="en-US" sz="2400" dirty="0">
              <a:solidFill>
                <a:srgbClr val="595959"/>
              </a:solidFill>
              <a:latin typeface="Helvetica"/>
              <a:cs typeface="Helvetica"/>
            </a:endParaRPr>
          </a:p>
        </p:txBody>
      </p:sp>
      <p:sp>
        <p:nvSpPr>
          <p:cNvPr id="8" name="Oval 7"/>
          <p:cNvSpPr/>
          <p:nvPr/>
        </p:nvSpPr>
        <p:spPr>
          <a:xfrm>
            <a:off x="457200" y="2328334"/>
            <a:ext cx="1636376" cy="1199444"/>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0285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F81BD"/>
                </a:solidFill>
                <a:latin typeface="Helvetica"/>
                <a:cs typeface="Helvetica"/>
              </a:rPr>
              <a:t>OpenRev</a:t>
            </a:r>
            <a:endParaRPr lang="en-US" dirty="0">
              <a:solidFill>
                <a:srgbClr val="4F81BD"/>
              </a:solidFill>
              <a:latin typeface="Helvetica"/>
              <a:cs typeface="Helvetica"/>
            </a:endParaRPr>
          </a:p>
        </p:txBody>
      </p:sp>
      <p:pic>
        <p:nvPicPr>
          <p:cNvPr id="6" name="Picture 5" descr="Screen Shot 2014-09-02 at 19.3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565" y="2023306"/>
            <a:ext cx="7389709" cy="3191392"/>
          </a:xfrm>
          <a:prstGeom prst="rect">
            <a:avLst/>
          </a:prstGeom>
        </p:spPr>
      </p:pic>
      <p:sp>
        <p:nvSpPr>
          <p:cNvPr id="7" name="TextBox 6"/>
          <p:cNvSpPr txBox="1"/>
          <p:nvPr/>
        </p:nvSpPr>
        <p:spPr>
          <a:xfrm>
            <a:off x="908242" y="1181365"/>
            <a:ext cx="7289031" cy="461665"/>
          </a:xfrm>
          <a:prstGeom prst="rect">
            <a:avLst/>
          </a:prstGeom>
          <a:noFill/>
        </p:spPr>
        <p:txBody>
          <a:bodyPr wrap="square" rtlCol="0">
            <a:spAutoFit/>
          </a:bodyPr>
          <a:lstStyle/>
          <a:p>
            <a:r>
              <a:rPr lang="en-US" sz="2400" dirty="0" smtClean="0">
                <a:solidFill>
                  <a:srgbClr val="595959"/>
                </a:solidFill>
                <a:latin typeface="Helvetica"/>
                <a:cs typeface="Helvetica"/>
              </a:rPr>
              <a:t>Important papers will be also posted here</a:t>
            </a:r>
            <a:endParaRPr lang="en-US" sz="2400" dirty="0">
              <a:solidFill>
                <a:srgbClr val="595959"/>
              </a:solidFill>
              <a:latin typeface="Helvetica"/>
              <a:cs typeface="Helvetica"/>
            </a:endParaRPr>
          </a:p>
        </p:txBody>
      </p:sp>
      <p:sp>
        <p:nvSpPr>
          <p:cNvPr id="5" name="Oval 4"/>
          <p:cNvSpPr/>
          <p:nvPr/>
        </p:nvSpPr>
        <p:spPr>
          <a:xfrm>
            <a:off x="1996594" y="3502122"/>
            <a:ext cx="2175163" cy="397677"/>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524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4F81BD"/>
                </a:solidFill>
                <a:latin typeface="Helvetica"/>
                <a:cs typeface="Helvetica"/>
              </a:rPr>
              <a:t>OpenRev</a:t>
            </a:r>
            <a:endParaRPr lang="en-US" dirty="0">
              <a:solidFill>
                <a:srgbClr val="4F81BD"/>
              </a:solidFill>
              <a:latin typeface="Helvetica"/>
              <a:cs typeface="Helvetica"/>
            </a:endParaRPr>
          </a:p>
        </p:txBody>
      </p:sp>
      <p:pic>
        <p:nvPicPr>
          <p:cNvPr id="6" name="Picture 5" descr="Screen Shot 2014-09-02 at 19.3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565" y="2023306"/>
            <a:ext cx="7389709" cy="3191392"/>
          </a:xfrm>
          <a:prstGeom prst="rect">
            <a:avLst/>
          </a:prstGeom>
        </p:spPr>
      </p:pic>
      <p:sp>
        <p:nvSpPr>
          <p:cNvPr id="7" name="TextBox 6"/>
          <p:cNvSpPr txBox="1"/>
          <p:nvPr/>
        </p:nvSpPr>
        <p:spPr>
          <a:xfrm>
            <a:off x="908242" y="1181365"/>
            <a:ext cx="7289031" cy="830997"/>
          </a:xfrm>
          <a:prstGeom prst="rect">
            <a:avLst/>
          </a:prstGeom>
          <a:noFill/>
        </p:spPr>
        <p:txBody>
          <a:bodyPr wrap="square" rtlCol="0">
            <a:spAutoFit/>
          </a:bodyPr>
          <a:lstStyle/>
          <a:p>
            <a:r>
              <a:rPr lang="en-US" sz="2400" dirty="0" smtClean="0">
                <a:solidFill>
                  <a:srgbClr val="595959"/>
                </a:solidFill>
                <a:latin typeface="Helvetica"/>
                <a:cs typeface="Helvetica"/>
              </a:rPr>
              <a:t>You can write comments on the PDFs (will be seen by everyone)</a:t>
            </a:r>
            <a:endParaRPr lang="en-US" sz="2400" dirty="0">
              <a:solidFill>
                <a:srgbClr val="595959"/>
              </a:solidFill>
              <a:latin typeface="Helvetica"/>
              <a:cs typeface="Helvetica"/>
            </a:endParaRPr>
          </a:p>
        </p:txBody>
      </p:sp>
    </p:spTree>
    <p:extLst>
      <p:ext uri="{BB962C8B-B14F-4D97-AF65-F5344CB8AC3E}">
        <p14:creationId xmlns:p14="http://schemas.microsoft.com/office/powerpoint/2010/main" val="8341539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subTitle" idx="4294967295"/>
          </p:nvPr>
        </p:nvSpPr>
        <p:spPr bwMode="auto">
          <a:xfrm>
            <a:off x="162721" y="1164122"/>
            <a:ext cx="8652960" cy="4194441"/>
          </a:xfrm>
          <a:prstGeom prst="rect">
            <a:avLst/>
          </a:prstGeom>
          <a:noFill/>
          <a:ln/>
        </p:spPr>
        <p:txBody>
          <a:bodyPr lIns="0" tIns="19407" rIns="0" bIns="0" anchor="ctr">
            <a:prstTxWarp prst="textNoShape">
              <a:avLst/>
            </a:prstTxWarp>
            <a:normAutofit fontScale="85000" lnSpcReduction="20000"/>
          </a:bodyPr>
          <a:lstStyle/>
          <a:p>
            <a:pPr indent="-284814" algn="ctr">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i="1" u="sng" dirty="0" smtClean="0">
                <a:solidFill>
                  <a:srgbClr val="FF0000"/>
                </a:solidFill>
                <a:latin typeface="Aharoni CLM" charset="0"/>
                <a:hlinkClick r:id="rId3"/>
              </a:rPr>
              <a:t>http</a:t>
            </a:r>
            <a:r>
              <a:rPr lang="en-US" sz="2200" i="1" u="sng" dirty="0">
                <a:solidFill>
                  <a:srgbClr val="FF0000"/>
                </a:solidFill>
                <a:latin typeface="Aharoni CLM" charset="0"/>
                <a:hlinkClick r:id="rId3"/>
              </a:rPr>
              <a:t>://barabasilab.neu.edu/courses/phys5116</a:t>
            </a:r>
            <a:r>
              <a:rPr lang="en-US" sz="2200" i="1" u="sng" dirty="0" smtClean="0">
                <a:solidFill>
                  <a:srgbClr val="FF0000"/>
                </a:solidFill>
                <a:latin typeface="Aharoni CLM" charset="0"/>
                <a:hlinkClick r:id="rId3"/>
              </a:rPr>
              <a:t>/</a:t>
            </a:r>
            <a:endParaRPr lang="en-US" sz="2200" i="1" u="sng" dirty="0" smtClean="0">
              <a:solidFill>
                <a:srgbClr val="FF0000"/>
              </a:solidFill>
              <a:latin typeface="Aharoni CLM" charset="0"/>
            </a:endParaRPr>
          </a:p>
          <a:p>
            <a:pPr indent="-284814" algn="ctr">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2200" b="1" i="1" u="sng" dirty="0">
              <a:solidFill>
                <a:srgbClr val="FF0000"/>
              </a:solidFill>
              <a:latin typeface="Aharoni CLM" charset="0"/>
            </a:endParaRPr>
          </a:p>
          <a:p>
            <a:pPr indent="-284814" algn="ctr">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2200" dirty="0" smtClean="0">
              <a:solidFill>
                <a:srgbClr val="B84747"/>
              </a:solidFill>
              <a:latin typeface="Aharoni CLM" charset="0"/>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smtClean="0">
                <a:solidFill>
                  <a:srgbClr val="004586"/>
                </a:solidFill>
                <a:latin typeface="Aharoni CLM" charset="0"/>
              </a:rPr>
              <a:t>Important </a:t>
            </a:r>
            <a:r>
              <a:rPr lang="en-US" sz="2200" dirty="0">
                <a:solidFill>
                  <a:srgbClr val="004586"/>
                </a:solidFill>
                <a:latin typeface="Aharoni CLM" charset="0"/>
              </a:rPr>
              <a:t>links (visualization programs, wikis, glossary...) </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Homework assignments</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Our email</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Updates and messages</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Syllabus</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The course outline</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Much much more</a:t>
            </a: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2200" dirty="0">
              <a:solidFill>
                <a:srgbClr val="004586"/>
              </a:solidFill>
              <a:latin typeface="Aharoni CLM" charset="0"/>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dirty="0">
                <a:solidFill>
                  <a:srgbClr val="004586"/>
                </a:solidFill>
                <a:latin typeface="Aharoni CLM" charset="0"/>
              </a:rPr>
              <a:t>You can contact</a:t>
            </a:r>
            <a:r>
              <a:rPr lang="en-US" sz="2200" dirty="0" smtClean="0">
                <a:solidFill>
                  <a:srgbClr val="004586"/>
                </a:solidFill>
                <a:latin typeface="Aharoni CLM" charset="0"/>
              </a:rPr>
              <a:t> us at: </a:t>
            </a:r>
            <a:r>
              <a:rPr lang="en-US" sz="2200" dirty="0" smtClean="0">
                <a:solidFill>
                  <a:srgbClr val="004586"/>
                </a:solidFill>
                <a:latin typeface="Aharoni CLM" charset="0"/>
                <a:hlinkClick r:id="rId4"/>
              </a:rPr>
              <a:t>r.sinatra@neu.edu</a:t>
            </a:r>
            <a:r>
              <a:rPr lang="en-US" sz="2200" dirty="0" smtClean="0">
                <a:solidFill>
                  <a:srgbClr val="004586"/>
                </a:solidFill>
                <a:latin typeface="Aharoni CLM" charset="0"/>
              </a:rPr>
              <a:t>, </a:t>
            </a:r>
            <a:r>
              <a:rPr lang="en-US" sz="2200" dirty="0" smtClean="0">
                <a:solidFill>
                  <a:srgbClr val="004586"/>
                </a:solidFill>
                <a:latin typeface="Aharoni CLM" charset="0"/>
                <a:hlinkClick r:id="rId5"/>
              </a:rPr>
              <a:t>barabasi@gmail.com</a:t>
            </a:r>
            <a:endParaRPr lang="en-US" sz="2200" dirty="0" smtClean="0">
              <a:solidFill>
                <a:srgbClr val="004586"/>
              </a:solidFill>
              <a:latin typeface="Aharoni CLM" charset="0"/>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2200" i="1" u="sng" dirty="0" smtClean="0">
              <a:solidFill>
                <a:srgbClr val="004586"/>
              </a:solidFill>
              <a:latin typeface="Aharoni CLM" charset="0"/>
              <a:hlinkClick r:id="rId6"/>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sz="2200" i="1" u="sng" dirty="0" smtClean="0">
                <a:solidFill>
                  <a:srgbClr val="004586"/>
                </a:solidFill>
                <a:latin typeface="Aharoni CLM" charset="0"/>
                <a:hlinkClick r:id="rId6"/>
              </a:rPr>
              <a:t>We will also create a google mailing list for the class, and invite everyone.</a:t>
            </a:r>
            <a:endParaRPr lang="en-US" sz="2200" i="1" u="sng" dirty="0" smtClean="0">
              <a:solidFill>
                <a:srgbClr val="CCCCFF"/>
              </a:solidFill>
              <a:latin typeface="Aharoni CLM" charset="0"/>
              <a:hlinkClick r:id="rId6"/>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endParaRPr lang="en-US" sz="2200" i="1" u="sng" dirty="0">
              <a:solidFill>
                <a:srgbClr val="CCCCFF"/>
              </a:solidFill>
              <a:latin typeface="Aharoni CLM" charset="0"/>
            </a:endParaRPr>
          </a:p>
        </p:txBody>
      </p:sp>
      <p:sp>
        <p:nvSpPr>
          <p:cNvPr id="4" name="Title 1"/>
          <p:cNvSpPr txBox="1">
            <a:spLocks/>
          </p:cNvSpPr>
          <p:nvPr/>
        </p:nvSpPr>
        <p:spPr>
          <a:xfrm>
            <a:off x="457200" y="228865"/>
            <a:ext cx="8229600" cy="952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accent1"/>
                </a:solidFill>
                <a:latin typeface="Helvetica"/>
                <a:cs typeface="Helvetica"/>
              </a:rPr>
              <a:t>Course material and information</a:t>
            </a:r>
            <a:endParaRPr lang="en-US" dirty="0">
              <a:solidFill>
                <a:schemeClr val="accent1"/>
              </a:solidFill>
              <a:latin typeface="Helvetica"/>
              <a:cs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654355738"/>
              </p:ext>
            </p:extLst>
          </p:nvPr>
        </p:nvGraphicFramePr>
        <p:xfrm>
          <a:off x="1074779" y="1241454"/>
          <a:ext cx="6702035" cy="4337984"/>
        </p:xfrm>
        <a:graphic>
          <a:graphicData uri="http://schemas.openxmlformats.org/drawingml/2006/table">
            <a:tbl>
              <a:tblPr/>
              <a:tblGrid>
                <a:gridCol w="818001"/>
                <a:gridCol w="269568"/>
                <a:gridCol w="1199116"/>
                <a:gridCol w="269568"/>
                <a:gridCol w="1199116"/>
                <a:gridCol w="148727"/>
                <a:gridCol w="1199116"/>
                <a:gridCol w="725047"/>
                <a:gridCol w="483365"/>
                <a:gridCol w="390411"/>
              </a:tblGrid>
              <a:tr h="260279">
                <a:tc>
                  <a:txBody>
                    <a:bodyPr/>
                    <a:lstStyle/>
                    <a:p>
                      <a:pPr algn="l" fontAlgn="b"/>
                      <a:r>
                        <a:rPr lang="en-US" sz="700" b="0" i="0" u="none" strike="noStrike">
                          <a:solidFill>
                            <a:srgbClr val="000000"/>
                          </a:solidFill>
                          <a:effectLst/>
                          <a:latin typeface="Calibri"/>
                        </a:rPr>
                        <a:t> </a:t>
                      </a:r>
                    </a:p>
                  </a:txBody>
                  <a:tcPr marL="7544" marR="7544" marT="75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Monday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000000"/>
                          </a:solidFill>
                          <a:effectLst/>
                          <a:latin typeface="Calibri"/>
                        </a:rPr>
                        <a:t>Wednesday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000000"/>
                          </a:solidFill>
                          <a:effectLst/>
                          <a:latin typeface="Calibri"/>
                        </a:rPr>
                        <a:t>Friday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000000"/>
                          </a:solidFill>
                          <a:effectLst/>
                          <a:latin typeface="Calibri"/>
                        </a:rPr>
                        <a:t>Comments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000000"/>
                          </a:solidFill>
                          <a:effectLst/>
                          <a:latin typeface="Calibri"/>
                        </a:rPr>
                        <a:t># lessons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Extra lessons</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260279">
                <a:tc>
                  <a:txBody>
                    <a:bodyPr/>
                    <a:lstStyle/>
                    <a:p>
                      <a:pPr algn="l" fontAlgn="ctr"/>
                      <a:r>
                        <a:rPr lang="en-US" sz="700" b="0" i="0" u="none" strike="noStrike">
                          <a:solidFill>
                            <a:srgbClr val="000000"/>
                          </a:solidFill>
                          <a:effectLst/>
                          <a:latin typeface="Calibri"/>
                        </a:rPr>
                        <a:t>Sep. 1 - 5</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9C0006"/>
                          </a:solidFill>
                          <a:effectLst/>
                          <a:latin typeface="Calibri"/>
                        </a:rPr>
                        <a:t>No classes (Labor day)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1: Introduction</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2: Graph Theory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3</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 +1</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Sep. 7- 12</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3: Random Networks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dirty="0">
                          <a:solidFill>
                            <a:srgbClr val="000000"/>
                          </a:solidFill>
                          <a:effectLst/>
                          <a:latin typeface="Calibri"/>
                        </a:rPr>
                        <a:t>Chapter 4: The scale-free property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5: The Barabási-Albert model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6</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 +2</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Sep. 14 - 19</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6: Evolving Networks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6: Evolving Networks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Preliminary Project Presentation</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9</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 +3</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Sep. 21 - 26</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700" b="0" i="0" u="none" strike="noStrike" dirty="0">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9</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 +1</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Sept. 28 - Oct. 3</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700" b="0" i="0" u="none" strike="noStrike">
                          <a:solidFill>
                            <a:srgbClr val="000000"/>
                          </a:solidFill>
                          <a:effectLst/>
                          <a:latin typeface="Calibri"/>
                        </a:rPr>
                        <a:t>Hands on: graph representation, binning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700" b="0" i="0" u="none" strike="noStrike">
                          <a:solidFill>
                            <a:srgbClr val="000000"/>
                          </a:solidFill>
                          <a:effectLst/>
                          <a:latin typeface="Calibri"/>
                        </a:rPr>
                        <a:t>Hands on: Gephi and Networkx</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Hand-in assignments 1</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11</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 +1</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Oct. 6 - 10</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700" b="0" i="0" u="none" strike="noStrike">
                          <a:solidFill>
                            <a:srgbClr val="000000"/>
                          </a:solidFill>
                          <a:effectLst/>
                          <a:latin typeface="Calibri"/>
                        </a:rPr>
                        <a:t>Small-world networks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12</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Oct. 13 - 17</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9C0006"/>
                          </a:solidFill>
                          <a:effectLst/>
                          <a:latin typeface="Calibri"/>
                        </a:rPr>
                        <a:t>No classes (Columbus Day)</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700" b="0" i="0" u="none" strike="noStrike">
                          <a:solidFill>
                            <a:srgbClr val="000000"/>
                          </a:solidFill>
                          <a:effectLst/>
                          <a:latin typeface="Calibri"/>
                        </a:rPr>
                        <a:t>Cycles and motifs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Hand-in assignments 2</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13</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Oct. 20 - 24</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9: Communities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7: Degree correlations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15</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Oct. 27 - 31</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Chapter 8: Network robustness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9C6500"/>
                          </a:solidFill>
                          <a:effectLst/>
                          <a:latin typeface="Calibri"/>
                        </a:rPr>
                        <a:t>L.-R.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700" b="0" i="0" u="none" strike="noStrike">
                          <a:solidFill>
                            <a:srgbClr val="000000"/>
                          </a:solidFill>
                          <a:effectLst/>
                          <a:latin typeface="Calibri"/>
                        </a:rPr>
                        <a:t>Movie night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16</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-1</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sk-SK" sz="700" b="0" i="0" u="none" strike="noStrike">
                          <a:solidFill>
                            <a:srgbClr val="000000"/>
                          </a:solidFill>
                          <a:effectLst/>
                          <a:latin typeface="Calibri"/>
                        </a:rPr>
                        <a:t>Nov. 3 - 7</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700" b="0" i="0" u="none" strike="noStrike">
                          <a:solidFill>
                            <a:srgbClr val="000000"/>
                          </a:solidFill>
                          <a:effectLst/>
                          <a:latin typeface="Calibri"/>
                        </a:rPr>
                        <a:t>Chapter 10: Spreading phenomena</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Guest speaker: Joerg Menche</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Guest speaker (at noon): Michael Kearns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Hand-in assignments 3</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19</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sk-SK" sz="700" b="0" i="0" u="none" strike="noStrike">
                          <a:solidFill>
                            <a:srgbClr val="000000"/>
                          </a:solidFill>
                          <a:effectLst/>
                          <a:latin typeface="Calibri"/>
                        </a:rPr>
                        <a:t>Nov. 10 - 14</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L.</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700" b="0" i="0" u="none" strike="noStrike">
                          <a:solidFill>
                            <a:srgbClr val="000000"/>
                          </a:solidFill>
                          <a:effectLst/>
                          <a:latin typeface="Calibri"/>
                        </a:rPr>
                        <a:t>Weighted networks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Guest speaker: Yang-Yu Liu</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21</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33799">
                <a:tc>
                  <a:txBody>
                    <a:bodyPr/>
                    <a:lstStyle/>
                    <a:p>
                      <a:pPr algn="l" fontAlgn="ctr"/>
                      <a:r>
                        <a:rPr lang="sk-SK" sz="700" b="0" i="0" u="none" strike="noStrike">
                          <a:solidFill>
                            <a:srgbClr val="000000"/>
                          </a:solidFill>
                          <a:effectLst/>
                          <a:latin typeface="Calibri"/>
                        </a:rPr>
                        <a:t>Nov. 17 - 21</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b"/>
                      <a:r>
                        <a:rPr lang="en-US" sz="700" b="0" i="0" u="none" strike="noStrike">
                          <a:solidFill>
                            <a:srgbClr val="000000"/>
                          </a:solidFill>
                          <a:effectLst/>
                          <a:latin typeface="Calibri"/>
                        </a:rPr>
                        <a:t>Dynamics on networks (Random walks and page-rank)</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Guest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Wikipedia write-up due</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23</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sk-SK" sz="700" b="0" i="0" u="none" strike="noStrike">
                          <a:solidFill>
                            <a:srgbClr val="000000"/>
                          </a:solidFill>
                          <a:effectLst/>
                          <a:latin typeface="Calibri"/>
                        </a:rPr>
                        <a:t>Nov. 24 - 28</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000000"/>
                          </a:solidFill>
                          <a:effectLst/>
                          <a:latin typeface="Calibri"/>
                        </a:rPr>
                        <a:t>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700" b="0" i="0" u="none" strike="noStrike">
                          <a:solidFill>
                            <a:srgbClr val="000000"/>
                          </a:solidFill>
                          <a:effectLst/>
                          <a:latin typeface="Calibri"/>
                        </a:rPr>
                        <a:t>Open door class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9C0006"/>
                          </a:solidFill>
                          <a:effectLst/>
                          <a:latin typeface="Calibri"/>
                        </a:rPr>
                        <a:t>-</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700" b="0" i="0" u="none" strike="noStrike">
                          <a:solidFill>
                            <a:srgbClr val="9C0006"/>
                          </a:solidFill>
                          <a:effectLst/>
                          <a:latin typeface="Calibri"/>
                        </a:rPr>
                        <a:t>No classes (Thanksgiving recess)</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24</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Dec. 1 - 5</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9C6500"/>
                          </a:solidFill>
                          <a:effectLst/>
                          <a:latin typeface="Calibri"/>
                        </a:rPr>
                        <a:t>L.-R.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en-US" sz="700" b="0" i="0" u="none" strike="noStrike">
                          <a:solidFill>
                            <a:srgbClr val="000000"/>
                          </a:solidFill>
                          <a:effectLst/>
                          <a:latin typeface="Calibri"/>
                        </a:rPr>
                        <a:t>TBA</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9C6500"/>
                          </a:solidFill>
                          <a:effectLst/>
                          <a:latin typeface="Calibri"/>
                        </a:rPr>
                        <a:t>L.-R.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700" b="0" i="0" u="none" strike="noStrike">
                          <a:solidFill>
                            <a:srgbClr val="000000"/>
                          </a:solidFill>
                          <a:effectLst/>
                          <a:latin typeface="Calibri"/>
                        </a:rPr>
                        <a:t>Project Presentation </a:t>
                      </a:r>
                      <a:r>
                        <a:rPr lang="en-US" sz="600" b="0" i="0" u="none" strike="noStrike">
                          <a:solidFill>
                            <a:srgbClr val="000000"/>
                          </a:solidFill>
                          <a:effectLst/>
                          <a:latin typeface="Calibri"/>
                        </a:rPr>
                        <a:t>(non-Network Science students)</a:t>
                      </a:r>
                      <a:endParaRPr lang="en-US" sz="700" b="0" i="0" u="none" strike="noStrike">
                        <a:solidFill>
                          <a:srgbClr val="000000"/>
                        </a:solidFill>
                        <a:effectLst/>
                        <a:latin typeface="Calibri"/>
                      </a:endParaRP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a:rPr>
                        <a:t> </a:t>
                      </a:r>
                    </a:p>
                  </a:txBody>
                  <a:tcPr marL="7544" marR="7544" marT="75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Calibri"/>
                        </a:rPr>
                        <a:t> </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Calibri"/>
                        </a:rPr>
                        <a:t>26</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Calibri"/>
                        </a:rPr>
                        <a:t>0</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0279">
                <a:tc>
                  <a:txBody>
                    <a:bodyPr/>
                    <a:lstStyle/>
                    <a:p>
                      <a:pPr algn="l" fontAlgn="ctr"/>
                      <a:r>
                        <a:rPr lang="en-US" sz="700" b="0" i="0" u="none" strike="noStrike">
                          <a:solidFill>
                            <a:srgbClr val="000000"/>
                          </a:solidFill>
                          <a:effectLst/>
                          <a:latin typeface="Calibri"/>
                        </a:rPr>
                        <a:t>Dec. 8 - 12</a:t>
                      </a:r>
                    </a:p>
                  </a:txBody>
                  <a:tcPr marL="7544" marR="7544" marT="75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700" b="0" i="0" u="none" strike="noStrike">
                          <a:solidFill>
                            <a:srgbClr val="9C6500"/>
                          </a:solidFill>
                          <a:effectLst/>
                          <a:latin typeface="Calibri"/>
                        </a:rPr>
                        <a:t>L.-R.</a:t>
                      </a: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700" b="0" i="0" u="none" strike="noStrike">
                          <a:solidFill>
                            <a:srgbClr val="000000"/>
                          </a:solidFill>
                          <a:effectLst/>
                          <a:latin typeface="Calibri"/>
                        </a:rPr>
                        <a:t>Project Presentation </a:t>
                      </a:r>
                      <a:r>
                        <a:rPr lang="en-US" sz="600" b="0" i="0" u="none" strike="noStrike">
                          <a:solidFill>
                            <a:srgbClr val="000000"/>
                          </a:solidFill>
                          <a:effectLst/>
                          <a:latin typeface="Calibri"/>
                        </a:rPr>
                        <a:t>(PhD in Network Science)</a:t>
                      </a:r>
                      <a:endParaRPr lang="en-US" sz="700" b="0" i="0" u="none" strike="noStrike">
                        <a:solidFill>
                          <a:srgbClr val="000000"/>
                        </a:solidFill>
                        <a:effectLst/>
                        <a:latin typeface="Calibri"/>
                      </a:endParaRPr>
                    </a:p>
                  </a:txBody>
                  <a:tcPr marL="7544" marR="7544" marT="75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fontAlgn="ctr"/>
                      <a:r>
                        <a:rPr lang="en-US" sz="700" b="1" i="0" u="none" strike="noStrike" dirty="0">
                          <a:solidFill>
                            <a:srgbClr val="3F3F3F"/>
                          </a:solidFill>
                          <a:effectLst/>
                          <a:latin typeface="Calibri"/>
                        </a:rPr>
                        <a:t>Exam week</a:t>
                      </a:r>
                    </a:p>
                  </a:txBody>
                  <a:tcPr marL="7544" marR="7544" marT="75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spTree>
    <p:extLst>
      <p:ext uri="{BB962C8B-B14F-4D97-AF65-F5344CB8AC3E}">
        <p14:creationId xmlns:p14="http://schemas.microsoft.com/office/powerpoint/2010/main" val="35696908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graphicFrame>
        <p:nvGraphicFramePr>
          <p:cNvPr id="2" name="Table 1"/>
          <p:cNvGraphicFramePr>
            <a:graphicFrameLocks noGrp="1"/>
          </p:cNvGraphicFramePr>
          <p:nvPr>
            <p:extLst>
              <p:ext uri="{D42A27DB-BD31-4B8C-83A1-F6EECF244321}">
                <p14:modId xmlns:p14="http://schemas.microsoft.com/office/powerpoint/2010/main" val="1624184451"/>
              </p:ext>
            </p:extLst>
          </p:nvPr>
        </p:nvGraphicFramePr>
        <p:xfrm>
          <a:off x="485739" y="1914626"/>
          <a:ext cx="8229599" cy="1724930"/>
        </p:xfrm>
        <a:graphic>
          <a:graphicData uri="http://schemas.openxmlformats.org/drawingml/2006/table">
            <a:tbl>
              <a:tblPr/>
              <a:tblGrid>
                <a:gridCol w="1004445"/>
                <a:gridCol w="331010"/>
                <a:gridCol w="1472425"/>
                <a:gridCol w="331010"/>
                <a:gridCol w="1472425"/>
                <a:gridCol w="182626"/>
                <a:gridCol w="1472425"/>
                <a:gridCol w="890303"/>
                <a:gridCol w="593536"/>
                <a:gridCol w="479394"/>
              </a:tblGrid>
              <a:tr h="342424">
                <a:tc>
                  <a:txBody>
                    <a:bodyPr/>
                    <a:lstStyle/>
                    <a:p>
                      <a:pPr algn="l" fontAlgn="b"/>
                      <a:r>
                        <a:rPr lang="en-US" sz="1100" b="0" i="0" u="none" strike="noStrike">
                          <a:solidFill>
                            <a:srgbClr val="000000"/>
                          </a:solidFill>
                          <a:effectLst/>
                          <a:latin typeface="Calibri"/>
                        </a:rPr>
                        <a:t> </a:t>
                      </a:r>
                    </a:p>
                  </a:txBody>
                  <a:tcPr marL="11414" marR="11414" marT="1141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Monday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dirty="0">
                          <a:solidFill>
                            <a:srgbClr val="000000"/>
                          </a:solidFill>
                          <a:effectLst/>
                          <a:latin typeface="Calibri"/>
                        </a:rPr>
                        <a:t>Wednesday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a:rPr>
                        <a:t>Friday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a:rPr>
                        <a:t>Comments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000000"/>
                          </a:solidFill>
                          <a:effectLst/>
                          <a:latin typeface="Calibri"/>
                        </a:rPr>
                        <a:t># lessons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Extra lessons</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342424">
                <a:tc>
                  <a:txBody>
                    <a:bodyPr/>
                    <a:lstStyle/>
                    <a:p>
                      <a:pPr algn="l" fontAlgn="ctr"/>
                      <a:r>
                        <a:rPr lang="en-US" sz="1100" b="0" i="0" u="none" strike="noStrike">
                          <a:solidFill>
                            <a:srgbClr val="000000"/>
                          </a:solidFill>
                          <a:effectLst/>
                          <a:latin typeface="Calibri"/>
                        </a:rPr>
                        <a:t>Sep. 1 - 5</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9C0006"/>
                          </a:solidFill>
                          <a:effectLst/>
                          <a:latin typeface="Calibri"/>
                        </a:rPr>
                        <a:t>No classes (Labor day)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1: Introduction</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2: Graph Theory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3</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 +1</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Sep. 7- 12</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3: Random Networks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4: The scale-free property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5: The Barabási-Albert model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6</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 +2</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Sep. 14 - 19</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6: Evolving Networks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6: Evolving Networks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Preliminary Project Presentation</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9</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 +3</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Sep. 21 - 26</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1100" b="0" i="0" u="none" strike="noStrike" dirty="0">
                          <a:solidFill>
                            <a:srgbClr val="9C0006"/>
                          </a:solidFill>
                          <a:effectLst/>
                          <a:latin typeface="Calibri"/>
                        </a:rPr>
                        <a:t>--</a:t>
                      </a:r>
                      <a:r>
                        <a:rPr lang="en-US" sz="1100" b="0" i="0" u="none" strike="noStrike" dirty="0" smtClean="0">
                          <a:solidFill>
                            <a:srgbClr val="9C0006"/>
                          </a:solidFill>
                          <a:effectLst/>
                          <a:latin typeface="Calibri"/>
                        </a:rPr>
                        <a:t>- (ECCS)</a:t>
                      </a:r>
                      <a:endParaRPr lang="en-US" sz="1100" b="0" i="0" u="none" strike="noStrike" dirty="0">
                        <a:solidFill>
                          <a:srgbClr val="9C0006"/>
                        </a:solidFill>
                        <a:effectLst/>
                        <a:latin typeface="Calibri"/>
                      </a:endParaRP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1100" b="0" i="0" u="none" strike="noStrike" dirty="0">
                          <a:solidFill>
                            <a:srgbClr val="9C0006"/>
                          </a:solidFill>
                          <a:effectLst/>
                          <a:latin typeface="Calibri"/>
                        </a:rPr>
                        <a:t>--</a:t>
                      </a:r>
                      <a:r>
                        <a:rPr lang="en-US" sz="1100" b="0" i="0" u="none" strike="noStrike" dirty="0" smtClean="0">
                          <a:solidFill>
                            <a:srgbClr val="9C0006"/>
                          </a:solidFill>
                          <a:effectLst/>
                          <a:latin typeface="Calibri"/>
                        </a:rPr>
                        <a:t>- </a:t>
                      </a:r>
                      <a:r>
                        <a:rPr lang="en-US" sz="1100" b="0" i="0" u="none" strike="noStrike" dirty="0" smtClean="0">
                          <a:solidFill>
                            <a:srgbClr val="9C0006"/>
                          </a:solidFill>
                          <a:effectLst/>
                          <a:latin typeface="+mn-lt"/>
                        </a:rPr>
                        <a:t>(ECCS)</a:t>
                      </a:r>
                      <a:endParaRPr lang="en-US" sz="1100" b="0" i="0" u="none" strike="noStrike" dirty="0">
                        <a:solidFill>
                          <a:srgbClr val="9C0006"/>
                        </a:solidFill>
                        <a:effectLst/>
                        <a:latin typeface="Calibri"/>
                      </a:endParaRP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9</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a:rPr>
                        <a:t>: +1</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825843" y="3872708"/>
            <a:ext cx="3167804" cy="369332"/>
          </a:xfrm>
          <a:prstGeom prst="rect">
            <a:avLst/>
          </a:prstGeom>
          <a:noFill/>
        </p:spPr>
        <p:txBody>
          <a:bodyPr wrap="square" rtlCol="0">
            <a:spAutoFit/>
          </a:bodyPr>
          <a:lstStyle/>
          <a:p>
            <a:r>
              <a:rPr lang="en-US" u="sng" dirty="0" smtClean="0">
                <a:solidFill>
                  <a:srgbClr val="595959"/>
                </a:solidFill>
              </a:rPr>
              <a:t>Highlights</a:t>
            </a:r>
            <a:r>
              <a:rPr lang="en-US" dirty="0" smtClean="0">
                <a:solidFill>
                  <a:srgbClr val="595959"/>
                </a:solidFill>
              </a:rPr>
              <a:t>: </a:t>
            </a:r>
            <a:endParaRPr lang="en-US" dirty="0">
              <a:solidFill>
                <a:srgbClr val="595959"/>
              </a:solidFill>
            </a:endParaRPr>
          </a:p>
        </p:txBody>
      </p:sp>
      <p:sp>
        <p:nvSpPr>
          <p:cNvPr id="6" name="TextBox 5"/>
          <p:cNvSpPr txBox="1"/>
          <p:nvPr/>
        </p:nvSpPr>
        <p:spPr>
          <a:xfrm>
            <a:off x="1074766" y="4233525"/>
            <a:ext cx="7846402" cy="1477328"/>
          </a:xfrm>
          <a:prstGeom prst="rect">
            <a:avLst/>
          </a:prstGeom>
          <a:noFill/>
        </p:spPr>
        <p:txBody>
          <a:bodyPr wrap="square" rtlCol="0">
            <a:spAutoFit/>
          </a:bodyPr>
          <a:lstStyle/>
          <a:p>
            <a:r>
              <a:rPr lang="en-US" dirty="0" smtClean="0">
                <a:solidFill>
                  <a:srgbClr val="595959"/>
                </a:solidFill>
              </a:rPr>
              <a:t>15 min discussion on projects at the end of each class</a:t>
            </a:r>
          </a:p>
          <a:p>
            <a:r>
              <a:rPr lang="en-US" dirty="0" smtClean="0">
                <a:solidFill>
                  <a:srgbClr val="595959"/>
                </a:solidFill>
              </a:rPr>
              <a:t>Preliminary Project presentations on Friday Sep. 19</a:t>
            </a:r>
            <a:r>
              <a:rPr lang="en-US" baseline="30000" dirty="0" smtClean="0">
                <a:solidFill>
                  <a:srgbClr val="595959"/>
                </a:solidFill>
              </a:rPr>
              <a:t>th </a:t>
            </a:r>
            <a:r>
              <a:rPr lang="en-US" dirty="0" smtClean="0">
                <a:solidFill>
                  <a:srgbClr val="595959"/>
                </a:solidFill>
              </a:rPr>
              <a:t>(No grading, only feedback)</a:t>
            </a:r>
          </a:p>
          <a:p>
            <a:r>
              <a:rPr lang="en-US" dirty="0" smtClean="0">
                <a:solidFill>
                  <a:srgbClr val="595959"/>
                </a:solidFill>
              </a:rPr>
              <a:t>5 min/max 5 slides. Print-out + email</a:t>
            </a:r>
            <a:endParaRPr lang="en-US" dirty="0">
              <a:solidFill>
                <a:srgbClr val="595959"/>
              </a:solidFill>
            </a:endParaRPr>
          </a:p>
          <a:p>
            <a:r>
              <a:rPr lang="en-US" dirty="0" smtClean="0">
                <a:solidFill>
                  <a:srgbClr val="595959"/>
                </a:solidFill>
              </a:rPr>
              <a:t>Hand-out of first assignment (due on October 3</a:t>
            </a:r>
            <a:r>
              <a:rPr lang="en-US" baseline="30000" dirty="0" smtClean="0">
                <a:solidFill>
                  <a:srgbClr val="595959"/>
                </a:solidFill>
              </a:rPr>
              <a:t>rd</a:t>
            </a:r>
            <a:r>
              <a:rPr lang="en-US" dirty="0" smtClean="0">
                <a:solidFill>
                  <a:srgbClr val="595959"/>
                </a:solidFill>
              </a:rPr>
              <a:t>) </a:t>
            </a:r>
          </a:p>
          <a:p>
            <a:r>
              <a:rPr lang="en-US" dirty="0" smtClean="0">
                <a:solidFill>
                  <a:srgbClr val="595959"/>
                </a:solidFill>
              </a:rPr>
              <a:t>No classes on the week Sep. 21-26</a:t>
            </a:r>
            <a:endParaRPr lang="en-US" dirty="0">
              <a:solidFill>
                <a:srgbClr val="595959"/>
              </a:solidFill>
            </a:endParaRPr>
          </a:p>
        </p:txBody>
      </p:sp>
      <p:cxnSp>
        <p:nvCxnSpPr>
          <p:cNvPr id="9" name="Straight Arrow Connector 8"/>
          <p:cNvCxnSpPr/>
          <p:nvPr/>
        </p:nvCxnSpPr>
        <p:spPr>
          <a:xfrm>
            <a:off x="537094" y="443073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537094" y="469743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3" name="Straight Arrow Connector 12"/>
          <p:cNvCxnSpPr/>
          <p:nvPr/>
        </p:nvCxnSpPr>
        <p:spPr>
          <a:xfrm>
            <a:off x="537094" y="4999055"/>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4" name="Straight Arrow Connector 13"/>
          <p:cNvCxnSpPr/>
          <p:nvPr/>
        </p:nvCxnSpPr>
        <p:spPr>
          <a:xfrm>
            <a:off x="533919" y="5253055"/>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a:off x="489122" y="5547443"/>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200870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graphicFrame>
        <p:nvGraphicFramePr>
          <p:cNvPr id="3" name="Table 2"/>
          <p:cNvGraphicFramePr>
            <a:graphicFrameLocks noGrp="1"/>
          </p:cNvGraphicFramePr>
          <p:nvPr>
            <p:extLst>
              <p:ext uri="{D42A27DB-BD31-4B8C-83A1-F6EECF244321}">
                <p14:modId xmlns:p14="http://schemas.microsoft.com/office/powerpoint/2010/main" val="3008274178"/>
              </p:ext>
            </p:extLst>
          </p:nvPr>
        </p:nvGraphicFramePr>
        <p:xfrm>
          <a:off x="457200" y="1774016"/>
          <a:ext cx="8229599" cy="1035812"/>
        </p:xfrm>
        <a:graphic>
          <a:graphicData uri="http://schemas.openxmlformats.org/drawingml/2006/table">
            <a:tbl>
              <a:tblPr/>
              <a:tblGrid>
                <a:gridCol w="1004445"/>
                <a:gridCol w="331010"/>
                <a:gridCol w="1472425"/>
                <a:gridCol w="331010"/>
                <a:gridCol w="1472425"/>
                <a:gridCol w="182626"/>
                <a:gridCol w="1472425"/>
                <a:gridCol w="890303"/>
                <a:gridCol w="593536"/>
                <a:gridCol w="479394"/>
              </a:tblGrid>
              <a:tr h="342424">
                <a:tc>
                  <a:txBody>
                    <a:bodyPr/>
                    <a:lstStyle/>
                    <a:p>
                      <a:pPr algn="l" fontAlgn="ctr"/>
                      <a:r>
                        <a:rPr lang="en-US" sz="1100" b="0" i="0" u="none" strike="noStrike">
                          <a:solidFill>
                            <a:srgbClr val="000000"/>
                          </a:solidFill>
                          <a:effectLst/>
                          <a:latin typeface="Calibri"/>
                        </a:rPr>
                        <a:t>Sept. 28 - Oct. 3</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1100" b="0" i="0" u="none" strike="noStrike">
                          <a:solidFill>
                            <a:srgbClr val="000000"/>
                          </a:solidFill>
                          <a:effectLst/>
                          <a:latin typeface="Calibri"/>
                        </a:rPr>
                        <a:t>Hands on: graph representation, binning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1100" b="0" i="0" u="none" strike="noStrike">
                          <a:solidFill>
                            <a:srgbClr val="000000"/>
                          </a:solidFill>
                          <a:effectLst/>
                          <a:latin typeface="Calibri"/>
                        </a:rPr>
                        <a:t>Hands on: Gephi and Networkx</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Hand-in assignments 1</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11</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 +1</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Oct. 6 - 10</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1100" b="0" i="0" u="none" strike="noStrike">
                          <a:solidFill>
                            <a:srgbClr val="000000"/>
                          </a:solidFill>
                          <a:effectLst/>
                          <a:latin typeface="Calibri"/>
                        </a:rPr>
                        <a:t>Small-world networks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12</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Oct. 13 - 17</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9C0006"/>
                          </a:solidFill>
                          <a:effectLst/>
                          <a:latin typeface="Calibri"/>
                        </a:rPr>
                        <a:t>No classes (Columbus Day)</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1100" b="0" i="0" u="none" strike="noStrike">
                          <a:solidFill>
                            <a:srgbClr val="000000"/>
                          </a:solidFill>
                          <a:effectLst/>
                          <a:latin typeface="Calibri"/>
                        </a:rPr>
                        <a:t>Cycles and motifs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Hand-in assignments 2</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13</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825843" y="3565068"/>
            <a:ext cx="3167804" cy="369332"/>
          </a:xfrm>
          <a:prstGeom prst="rect">
            <a:avLst/>
          </a:prstGeom>
          <a:noFill/>
        </p:spPr>
        <p:txBody>
          <a:bodyPr wrap="square" rtlCol="0">
            <a:spAutoFit/>
          </a:bodyPr>
          <a:lstStyle/>
          <a:p>
            <a:r>
              <a:rPr lang="en-US" u="sng" dirty="0" smtClean="0">
                <a:solidFill>
                  <a:srgbClr val="595959"/>
                </a:solidFill>
              </a:rPr>
              <a:t>Highlights</a:t>
            </a:r>
            <a:r>
              <a:rPr lang="en-US" dirty="0" smtClean="0">
                <a:solidFill>
                  <a:srgbClr val="595959"/>
                </a:solidFill>
              </a:rPr>
              <a:t>: </a:t>
            </a:r>
            <a:endParaRPr lang="en-US" dirty="0">
              <a:solidFill>
                <a:srgbClr val="595959"/>
              </a:solidFill>
            </a:endParaRPr>
          </a:p>
        </p:txBody>
      </p:sp>
      <p:sp>
        <p:nvSpPr>
          <p:cNvPr id="6" name="TextBox 5"/>
          <p:cNvSpPr txBox="1"/>
          <p:nvPr/>
        </p:nvSpPr>
        <p:spPr>
          <a:xfrm>
            <a:off x="1074766" y="3925885"/>
            <a:ext cx="7870065" cy="1477328"/>
          </a:xfrm>
          <a:prstGeom prst="rect">
            <a:avLst/>
          </a:prstGeom>
          <a:noFill/>
        </p:spPr>
        <p:txBody>
          <a:bodyPr wrap="square" rtlCol="0">
            <a:spAutoFit/>
          </a:bodyPr>
          <a:lstStyle/>
          <a:p>
            <a:r>
              <a:rPr lang="en-US" dirty="0" smtClean="0">
                <a:solidFill>
                  <a:srgbClr val="595959"/>
                </a:solidFill>
              </a:rPr>
              <a:t>Bring a laptop for the class on September 30th</a:t>
            </a:r>
          </a:p>
          <a:p>
            <a:r>
              <a:rPr lang="en-US" dirty="0" smtClean="0">
                <a:solidFill>
                  <a:srgbClr val="595959"/>
                </a:solidFill>
              </a:rPr>
              <a:t>Hand-in assignment by Friday, October 3</a:t>
            </a:r>
            <a:r>
              <a:rPr lang="en-US" baseline="30000" dirty="0" smtClean="0">
                <a:solidFill>
                  <a:srgbClr val="595959"/>
                </a:solidFill>
              </a:rPr>
              <a:t>rd</a:t>
            </a:r>
            <a:r>
              <a:rPr lang="en-US" dirty="0" smtClean="0">
                <a:solidFill>
                  <a:srgbClr val="595959"/>
                </a:solidFill>
              </a:rPr>
              <a:t>, 6pm</a:t>
            </a:r>
            <a:endParaRPr lang="en-US" dirty="0">
              <a:solidFill>
                <a:srgbClr val="595959"/>
              </a:solidFill>
            </a:endParaRPr>
          </a:p>
          <a:p>
            <a:r>
              <a:rPr lang="en-US" dirty="0" smtClean="0">
                <a:solidFill>
                  <a:srgbClr val="595959"/>
                </a:solidFill>
              </a:rPr>
              <a:t>Hand-out of second assignment, hand-in by Friday, October 17</a:t>
            </a:r>
            <a:r>
              <a:rPr lang="en-US" baseline="30000" dirty="0" smtClean="0">
                <a:solidFill>
                  <a:srgbClr val="595959"/>
                </a:solidFill>
              </a:rPr>
              <a:t>th</a:t>
            </a:r>
            <a:r>
              <a:rPr lang="en-US" dirty="0" smtClean="0">
                <a:solidFill>
                  <a:srgbClr val="595959"/>
                </a:solidFill>
              </a:rPr>
              <a:t>, 6pm</a:t>
            </a:r>
          </a:p>
          <a:p>
            <a:r>
              <a:rPr lang="en-US" dirty="0">
                <a:solidFill>
                  <a:srgbClr val="595959"/>
                </a:solidFill>
              </a:rPr>
              <a:t>B</a:t>
            </a:r>
            <a:r>
              <a:rPr lang="en-US" dirty="0" smtClean="0">
                <a:solidFill>
                  <a:srgbClr val="595959"/>
                </a:solidFill>
              </a:rPr>
              <a:t>ring the assignments here to the CCNR, and hand it to </a:t>
            </a:r>
            <a:r>
              <a:rPr lang="en-US" dirty="0">
                <a:solidFill>
                  <a:srgbClr val="595959"/>
                </a:solidFill>
              </a:rPr>
              <a:t>Roberta. If not in the office, slide it under the door of the room at the </a:t>
            </a:r>
            <a:r>
              <a:rPr lang="en-US" dirty="0" smtClean="0">
                <a:solidFill>
                  <a:srgbClr val="595959"/>
                </a:solidFill>
              </a:rPr>
              <a:t>entrance </a:t>
            </a:r>
          </a:p>
        </p:txBody>
      </p:sp>
      <p:cxnSp>
        <p:nvCxnSpPr>
          <p:cNvPr id="7" name="Straight Arrow Connector 6"/>
          <p:cNvCxnSpPr/>
          <p:nvPr/>
        </p:nvCxnSpPr>
        <p:spPr>
          <a:xfrm>
            <a:off x="537094" y="41230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537094" y="43897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533919" y="4945415"/>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a:off x="536449" y="4671853"/>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394457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t>NETWORKS AT THE HEART OF COMPLEX SYSTEMS </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Helvetica" pitchFamily="36" charset="0"/>
                <a:ea typeface="Helvetica" pitchFamily="36" charset="0"/>
                <a:cs typeface="Helvetica" pitchFamily="36" charset="0"/>
              </a:rPr>
              <a:t>Section 4					</a:t>
            </a:r>
            <a:r>
              <a:rPr lang="en-US" sz="1600" dirty="0" smtClean="0">
                <a:solidFill>
                  <a:srgbClr val="FFFFFF"/>
                </a:solidFill>
              </a:rPr>
              <a:t>NETWORKS AT THE HEART OF COMPLEX SYSTEMS </a:t>
            </a: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4" name="TextBox 3"/>
          <p:cNvSpPr txBox="1">
            <a:spLocks noChangeArrowheads="1"/>
          </p:cNvSpPr>
          <p:nvPr/>
        </p:nvSpPr>
        <p:spPr bwMode="auto">
          <a:xfrm>
            <a:off x="6553200" y="5399900"/>
            <a:ext cx="2590800" cy="230832"/>
          </a:xfrm>
          <a:prstGeom prst="rect">
            <a:avLst/>
          </a:prstGeom>
          <a:noFill/>
          <a:ln w="9525">
            <a:noFill/>
            <a:miter lim="800000"/>
            <a:headEnd/>
            <a:tailEnd/>
          </a:ln>
        </p:spPr>
        <p:txBody>
          <a:bodyPr wrap="square">
            <a:prstTxWarp prst="textNoShape">
              <a:avLst/>
            </a:prstTxWarp>
            <a:spAutoFit/>
          </a:bodyPr>
          <a:lstStyle/>
          <a:p>
            <a:r>
              <a:rPr lang="en-US" sz="900" b="1" dirty="0" smtClean="0">
                <a:solidFill>
                  <a:schemeClr val="bg1">
                    <a:lumMod val="65000"/>
                  </a:schemeClr>
                </a:solidFill>
                <a:latin typeface="Helvetica" pitchFamily="36" charset="0"/>
                <a:ea typeface="Helvetica" pitchFamily="36" charset="0"/>
                <a:cs typeface="Helvetica" pitchFamily="36" charset="0"/>
              </a:rPr>
              <a:t>Network Science: Introduction </a:t>
            </a:r>
            <a:endParaRPr lang="en-US" sz="600" i="1" dirty="0">
              <a:solidFill>
                <a:schemeClr val="bg1">
                  <a:lumMod val="65000"/>
                </a:schemeClr>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graphicFrame>
        <p:nvGraphicFramePr>
          <p:cNvPr id="5" name="Table 4"/>
          <p:cNvGraphicFramePr>
            <a:graphicFrameLocks noGrp="1"/>
          </p:cNvGraphicFramePr>
          <p:nvPr>
            <p:extLst>
              <p:ext uri="{D42A27DB-BD31-4B8C-83A1-F6EECF244321}">
                <p14:modId xmlns:p14="http://schemas.microsoft.com/office/powerpoint/2010/main" val="2918554743"/>
              </p:ext>
            </p:extLst>
          </p:nvPr>
        </p:nvGraphicFramePr>
        <p:xfrm>
          <a:off x="457200" y="1584264"/>
          <a:ext cx="8229599" cy="1386776"/>
        </p:xfrm>
        <a:graphic>
          <a:graphicData uri="http://schemas.openxmlformats.org/drawingml/2006/table">
            <a:tbl>
              <a:tblPr/>
              <a:tblGrid>
                <a:gridCol w="1004445"/>
                <a:gridCol w="331010"/>
                <a:gridCol w="1472425"/>
                <a:gridCol w="331010"/>
                <a:gridCol w="1472425"/>
                <a:gridCol w="182626"/>
                <a:gridCol w="1472425"/>
                <a:gridCol w="890303"/>
                <a:gridCol w="593536"/>
                <a:gridCol w="479394"/>
              </a:tblGrid>
              <a:tr h="342424">
                <a:tc>
                  <a:txBody>
                    <a:bodyPr/>
                    <a:lstStyle/>
                    <a:p>
                      <a:pPr algn="l" fontAlgn="ctr"/>
                      <a:r>
                        <a:rPr lang="en-US" sz="1100" b="0" i="0" u="none" strike="noStrike">
                          <a:solidFill>
                            <a:srgbClr val="000000"/>
                          </a:solidFill>
                          <a:effectLst/>
                          <a:latin typeface="Calibri"/>
                        </a:rPr>
                        <a:t>Oct. 20 - 24</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9: Communities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7: Degree correlations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15</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Oct. 27 - 31</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Chapter 8: Network robustness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9C6500"/>
                          </a:solidFill>
                          <a:effectLst/>
                          <a:latin typeface="Calibri"/>
                        </a:rPr>
                        <a:t>L.-R.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1100" b="0" i="0" u="none" strike="noStrike">
                          <a:solidFill>
                            <a:srgbClr val="000000"/>
                          </a:solidFill>
                          <a:effectLst/>
                          <a:latin typeface="Calibri"/>
                        </a:rPr>
                        <a:t>Movie night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16</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-1</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sk-SK" sz="1100" b="0" i="0" u="none" strike="noStrike">
                          <a:solidFill>
                            <a:srgbClr val="000000"/>
                          </a:solidFill>
                          <a:effectLst/>
                          <a:latin typeface="Calibri"/>
                        </a:rPr>
                        <a:t>Nov. 3 - 7</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a:rPr>
                        <a:t>Chapter 10: Spreading phenomena</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Guest speaker: Joerg Menche</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Guest speaker (at noon): Michael Kearns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Hand-in assignments 3</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19</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sk-SK" sz="1100" b="0" i="0" u="none" strike="noStrike">
                          <a:solidFill>
                            <a:srgbClr val="000000"/>
                          </a:solidFill>
                          <a:effectLst/>
                          <a:latin typeface="Calibri"/>
                        </a:rPr>
                        <a:t>Nov. 10 - 14</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L.</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ctr"/>
                      <a:r>
                        <a:rPr lang="en-US" sz="1100" b="0" i="0" u="none" strike="noStrike">
                          <a:solidFill>
                            <a:srgbClr val="000000"/>
                          </a:solidFill>
                          <a:effectLst/>
                          <a:latin typeface="Calibri"/>
                        </a:rPr>
                        <a:t>Weighted networks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Guest speaker: Yang-Yu Liu</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21</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825843" y="3565068"/>
            <a:ext cx="3167804" cy="369332"/>
          </a:xfrm>
          <a:prstGeom prst="rect">
            <a:avLst/>
          </a:prstGeom>
          <a:noFill/>
        </p:spPr>
        <p:txBody>
          <a:bodyPr wrap="square" rtlCol="0">
            <a:spAutoFit/>
          </a:bodyPr>
          <a:lstStyle/>
          <a:p>
            <a:r>
              <a:rPr lang="en-US" u="sng" dirty="0" smtClean="0">
                <a:solidFill>
                  <a:srgbClr val="595959"/>
                </a:solidFill>
              </a:rPr>
              <a:t>Highlights</a:t>
            </a:r>
            <a:r>
              <a:rPr lang="en-US" dirty="0" smtClean="0">
                <a:solidFill>
                  <a:srgbClr val="595959"/>
                </a:solidFill>
              </a:rPr>
              <a:t>: </a:t>
            </a:r>
            <a:endParaRPr lang="en-US" dirty="0">
              <a:solidFill>
                <a:srgbClr val="595959"/>
              </a:solidFill>
            </a:endParaRPr>
          </a:p>
        </p:txBody>
      </p:sp>
      <p:sp>
        <p:nvSpPr>
          <p:cNvPr id="8" name="TextBox 7"/>
          <p:cNvSpPr txBox="1"/>
          <p:nvPr/>
        </p:nvSpPr>
        <p:spPr>
          <a:xfrm>
            <a:off x="1074766" y="3925885"/>
            <a:ext cx="7870065" cy="1200329"/>
          </a:xfrm>
          <a:prstGeom prst="rect">
            <a:avLst/>
          </a:prstGeom>
          <a:noFill/>
        </p:spPr>
        <p:txBody>
          <a:bodyPr wrap="square" rtlCol="0">
            <a:spAutoFit/>
          </a:bodyPr>
          <a:lstStyle/>
          <a:p>
            <a:r>
              <a:rPr lang="en-US" dirty="0" smtClean="0">
                <a:solidFill>
                  <a:srgbClr val="595959"/>
                </a:solidFill>
              </a:rPr>
              <a:t>Movie Night: </a:t>
            </a:r>
            <a:r>
              <a:rPr lang="en-US" i="1" dirty="0" smtClean="0">
                <a:solidFill>
                  <a:srgbClr val="595959"/>
                </a:solidFill>
              </a:rPr>
              <a:t>Connected</a:t>
            </a:r>
            <a:r>
              <a:rPr lang="en-US" dirty="0" smtClean="0">
                <a:solidFill>
                  <a:srgbClr val="595959"/>
                </a:solidFill>
              </a:rPr>
              <a:t>, by </a:t>
            </a:r>
            <a:r>
              <a:rPr lang="en-US" dirty="0" err="1" smtClean="0">
                <a:solidFill>
                  <a:srgbClr val="595959"/>
                </a:solidFill>
              </a:rPr>
              <a:t>Annamaria</a:t>
            </a:r>
            <a:r>
              <a:rPr lang="en-US" dirty="0" smtClean="0">
                <a:solidFill>
                  <a:srgbClr val="595959"/>
                </a:solidFill>
              </a:rPr>
              <a:t> </a:t>
            </a:r>
            <a:r>
              <a:rPr lang="en-US" dirty="0" err="1" smtClean="0">
                <a:solidFill>
                  <a:srgbClr val="595959"/>
                </a:solidFill>
              </a:rPr>
              <a:t>Talas</a:t>
            </a:r>
            <a:r>
              <a:rPr lang="en-US" dirty="0" smtClean="0">
                <a:solidFill>
                  <a:srgbClr val="595959"/>
                </a:solidFill>
              </a:rPr>
              <a:t>. Probably later than 5.30pm (will be announced)</a:t>
            </a:r>
          </a:p>
          <a:p>
            <a:r>
              <a:rPr lang="en-US" dirty="0" smtClean="0">
                <a:solidFill>
                  <a:srgbClr val="595959"/>
                </a:solidFill>
              </a:rPr>
              <a:t>Hand-out of third assignment, hand-in by Friday, November 7</a:t>
            </a:r>
            <a:r>
              <a:rPr lang="en-US" baseline="30000" dirty="0" smtClean="0">
                <a:solidFill>
                  <a:srgbClr val="595959"/>
                </a:solidFill>
              </a:rPr>
              <a:t>th</a:t>
            </a:r>
            <a:r>
              <a:rPr lang="en-US" dirty="0" smtClean="0">
                <a:solidFill>
                  <a:srgbClr val="595959"/>
                </a:solidFill>
              </a:rPr>
              <a:t>, 6pm</a:t>
            </a:r>
          </a:p>
          <a:p>
            <a:r>
              <a:rPr lang="en-US" dirty="0" smtClean="0">
                <a:solidFill>
                  <a:srgbClr val="595959"/>
                </a:solidFill>
              </a:rPr>
              <a:t>Lectures from guests on their research </a:t>
            </a:r>
          </a:p>
        </p:txBody>
      </p:sp>
      <p:cxnSp>
        <p:nvCxnSpPr>
          <p:cNvPr id="9" name="Straight Arrow Connector 8"/>
          <p:cNvCxnSpPr/>
          <p:nvPr/>
        </p:nvCxnSpPr>
        <p:spPr>
          <a:xfrm>
            <a:off x="537094" y="41230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1" name="Straight Arrow Connector 10"/>
          <p:cNvCxnSpPr/>
          <p:nvPr/>
        </p:nvCxnSpPr>
        <p:spPr>
          <a:xfrm>
            <a:off x="549694" y="4945415"/>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536449" y="4671853"/>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5714159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graphicFrame>
        <p:nvGraphicFramePr>
          <p:cNvPr id="3" name="Table 2"/>
          <p:cNvGraphicFramePr>
            <a:graphicFrameLocks noGrp="1"/>
          </p:cNvGraphicFramePr>
          <p:nvPr>
            <p:extLst>
              <p:ext uri="{D42A27DB-BD31-4B8C-83A1-F6EECF244321}">
                <p14:modId xmlns:p14="http://schemas.microsoft.com/office/powerpoint/2010/main" val="1728680064"/>
              </p:ext>
            </p:extLst>
          </p:nvPr>
        </p:nvGraphicFramePr>
        <p:xfrm>
          <a:off x="364449" y="1683390"/>
          <a:ext cx="8229599" cy="917401"/>
        </p:xfrm>
        <a:graphic>
          <a:graphicData uri="http://schemas.openxmlformats.org/drawingml/2006/table">
            <a:tbl>
              <a:tblPr/>
              <a:tblGrid>
                <a:gridCol w="1004445"/>
                <a:gridCol w="331010"/>
                <a:gridCol w="1472425"/>
                <a:gridCol w="331010"/>
                <a:gridCol w="1472425"/>
                <a:gridCol w="182626"/>
                <a:gridCol w="1472425"/>
                <a:gridCol w="890303"/>
                <a:gridCol w="593536"/>
                <a:gridCol w="479394"/>
              </a:tblGrid>
              <a:tr h="570707">
                <a:tc>
                  <a:txBody>
                    <a:bodyPr/>
                    <a:lstStyle/>
                    <a:p>
                      <a:pPr algn="l" fontAlgn="ctr"/>
                      <a:r>
                        <a:rPr lang="sk-SK" sz="1100" b="0" i="0" u="none" strike="noStrike">
                          <a:solidFill>
                            <a:srgbClr val="000000"/>
                          </a:solidFill>
                          <a:effectLst/>
                          <a:latin typeface="Calibri"/>
                        </a:rPr>
                        <a:t>Nov. 17 - 21</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b"/>
                      <a:r>
                        <a:rPr lang="en-US" sz="1100" b="0" i="0" u="none" strike="noStrike">
                          <a:solidFill>
                            <a:srgbClr val="000000"/>
                          </a:solidFill>
                          <a:effectLst/>
                          <a:latin typeface="Calibri"/>
                        </a:rPr>
                        <a:t>Dynamics on networks (Random walks and page-rank)</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Guest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Wikipedia write-up due</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23</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sk-SK" sz="1100" b="0" i="0" u="none" strike="noStrike">
                          <a:solidFill>
                            <a:srgbClr val="000000"/>
                          </a:solidFill>
                          <a:effectLst/>
                          <a:latin typeface="Calibri"/>
                        </a:rPr>
                        <a:t>Nov. 24 - 28</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000000"/>
                          </a:solidFill>
                          <a:effectLst/>
                          <a:latin typeface="Calibri"/>
                        </a:rPr>
                        <a:t>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E4BC"/>
                    </a:solidFill>
                  </a:tcPr>
                </a:tc>
                <a:tc>
                  <a:txBody>
                    <a:bodyPr/>
                    <a:lstStyle/>
                    <a:p>
                      <a:pPr algn="l" fontAlgn="ctr"/>
                      <a:r>
                        <a:rPr lang="en-US" sz="1100" b="0" i="0" u="none" strike="noStrike">
                          <a:solidFill>
                            <a:srgbClr val="000000"/>
                          </a:solidFill>
                          <a:effectLst/>
                          <a:latin typeface="Calibri"/>
                        </a:rPr>
                        <a:t>Open door class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9C0006"/>
                          </a:solidFill>
                          <a:effectLst/>
                          <a:latin typeface="Calibri"/>
                        </a:rPr>
                        <a:t>-</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ctr"/>
                      <a:r>
                        <a:rPr lang="en-US" sz="1100" b="0" i="0" u="none" strike="noStrike">
                          <a:solidFill>
                            <a:srgbClr val="9C0006"/>
                          </a:solidFill>
                          <a:effectLst/>
                          <a:latin typeface="Calibri"/>
                        </a:rPr>
                        <a:t>No classes (Thanksgiving recess)</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24</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9" name="TextBox 8"/>
          <p:cNvSpPr txBox="1"/>
          <p:nvPr/>
        </p:nvSpPr>
        <p:spPr>
          <a:xfrm>
            <a:off x="825843" y="3565068"/>
            <a:ext cx="3167804" cy="369332"/>
          </a:xfrm>
          <a:prstGeom prst="rect">
            <a:avLst/>
          </a:prstGeom>
          <a:noFill/>
        </p:spPr>
        <p:txBody>
          <a:bodyPr wrap="square" rtlCol="0">
            <a:spAutoFit/>
          </a:bodyPr>
          <a:lstStyle/>
          <a:p>
            <a:r>
              <a:rPr lang="en-US" u="sng" dirty="0" smtClean="0">
                <a:solidFill>
                  <a:srgbClr val="595959"/>
                </a:solidFill>
              </a:rPr>
              <a:t>Highlights</a:t>
            </a:r>
            <a:r>
              <a:rPr lang="en-US" dirty="0" smtClean="0">
                <a:solidFill>
                  <a:srgbClr val="595959"/>
                </a:solidFill>
              </a:rPr>
              <a:t>: </a:t>
            </a:r>
            <a:endParaRPr lang="en-US" dirty="0">
              <a:solidFill>
                <a:srgbClr val="595959"/>
              </a:solidFill>
            </a:endParaRPr>
          </a:p>
        </p:txBody>
      </p:sp>
      <p:sp>
        <p:nvSpPr>
          <p:cNvPr id="10" name="TextBox 9"/>
          <p:cNvSpPr txBox="1"/>
          <p:nvPr/>
        </p:nvSpPr>
        <p:spPr>
          <a:xfrm>
            <a:off x="1074766" y="3925885"/>
            <a:ext cx="7870065" cy="923330"/>
          </a:xfrm>
          <a:prstGeom prst="rect">
            <a:avLst/>
          </a:prstGeom>
          <a:noFill/>
        </p:spPr>
        <p:txBody>
          <a:bodyPr wrap="square" rtlCol="0">
            <a:spAutoFit/>
          </a:bodyPr>
          <a:lstStyle/>
          <a:p>
            <a:r>
              <a:rPr lang="en-US" dirty="0" smtClean="0">
                <a:solidFill>
                  <a:srgbClr val="595959"/>
                </a:solidFill>
              </a:rPr>
              <a:t>Wikipedia write-up due by Friday, November 21</a:t>
            </a:r>
            <a:r>
              <a:rPr lang="en-US" baseline="30000" dirty="0" smtClean="0">
                <a:solidFill>
                  <a:srgbClr val="595959"/>
                </a:solidFill>
              </a:rPr>
              <a:t>st</a:t>
            </a:r>
            <a:r>
              <a:rPr lang="en-US" dirty="0" smtClean="0">
                <a:solidFill>
                  <a:srgbClr val="595959"/>
                </a:solidFill>
              </a:rPr>
              <a:t>, 6pm. Email with link to </a:t>
            </a:r>
            <a:r>
              <a:rPr lang="en-US" dirty="0" err="1" smtClean="0">
                <a:solidFill>
                  <a:srgbClr val="595959"/>
                </a:solidFill>
              </a:rPr>
              <a:t>wikipedia</a:t>
            </a:r>
            <a:r>
              <a:rPr lang="en-US" dirty="0" smtClean="0">
                <a:solidFill>
                  <a:srgbClr val="595959"/>
                </a:solidFill>
              </a:rPr>
              <a:t> article, but also print-out and hand-in.</a:t>
            </a:r>
          </a:p>
          <a:p>
            <a:r>
              <a:rPr lang="en-US" dirty="0" smtClean="0">
                <a:solidFill>
                  <a:srgbClr val="595959"/>
                </a:solidFill>
              </a:rPr>
              <a:t>Open door class for questions or assistance about the final projects</a:t>
            </a:r>
            <a:endParaRPr lang="en-US" dirty="0">
              <a:solidFill>
                <a:srgbClr val="595959"/>
              </a:solidFill>
            </a:endParaRPr>
          </a:p>
        </p:txBody>
      </p:sp>
      <p:cxnSp>
        <p:nvCxnSpPr>
          <p:cNvPr id="11" name="Straight Arrow Connector 10"/>
          <p:cNvCxnSpPr/>
          <p:nvPr/>
        </p:nvCxnSpPr>
        <p:spPr>
          <a:xfrm>
            <a:off x="537094" y="41230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a:off x="529206" y="4689542"/>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8022012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28865"/>
            <a:ext cx="8229600" cy="952500"/>
          </a:xfrm>
        </p:spPr>
        <p:txBody>
          <a:bodyPr/>
          <a:lstStyle/>
          <a:p>
            <a:r>
              <a:rPr lang="en-US" dirty="0" smtClean="0">
                <a:solidFill>
                  <a:srgbClr val="4F81BD"/>
                </a:solidFill>
                <a:latin typeface="Helvetica"/>
                <a:cs typeface="Helvetica"/>
              </a:rPr>
              <a:t>Course overview</a:t>
            </a:r>
            <a:endParaRPr lang="en-US" dirty="0">
              <a:solidFill>
                <a:srgbClr val="4F81BD"/>
              </a:solidFill>
              <a:latin typeface="Helvetica"/>
              <a:cs typeface="Helvetica"/>
            </a:endParaRPr>
          </a:p>
        </p:txBody>
      </p:sp>
      <p:graphicFrame>
        <p:nvGraphicFramePr>
          <p:cNvPr id="2" name="Table 1"/>
          <p:cNvGraphicFramePr>
            <a:graphicFrameLocks noGrp="1"/>
          </p:cNvGraphicFramePr>
          <p:nvPr>
            <p:extLst>
              <p:ext uri="{D42A27DB-BD31-4B8C-83A1-F6EECF244321}">
                <p14:modId xmlns:p14="http://schemas.microsoft.com/office/powerpoint/2010/main" val="2700996750"/>
              </p:ext>
            </p:extLst>
          </p:nvPr>
        </p:nvGraphicFramePr>
        <p:xfrm>
          <a:off x="392988" y="1614161"/>
          <a:ext cx="8229599" cy="684848"/>
        </p:xfrm>
        <a:graphic>
          <a:graphicData uri="http://schemas.openxmlformats.org/drawingml/2006/table">
            <a:tbl>
              <a:tblPr/>
              <a:tblGrid>
                <a:gridCol w="1004445"/>
                <a:gridCol w="331010"/>
                <a:gridCol w="1472425"/>
                <a:gridCol w="331010"/>
                <a:gridCol w="1472425"/>
                <a:gridCol w="182626"/>
                <a:gridCol w="1472425"/>
                <a:gridCol w="890303"/>
                <a:gridCol w="593536"/>
                <a:gridCol w="479394"/>
              </a:tblGrid>
              <a:tr h="342424">
                <a:tc>
                  <a:txBody>
                    <a:bodyPr/>
                    <a:lstStyle/>
                    <a:p>
                      <a:pPr algn="l" fontAlgn="ctr"/>
                      <a:r>
                        <a:rPr lang="en-US" sz="1100" b="0" i="0" u="none" strike="noStrike">
                          <a:solidFill>
                            <a:srgbClr val="000000"/>
                          </a:solidFill>
                          <a:effectLst/>
                          <a:latin typeface="Calibri"/>
                        </a:rPr>
                        <a:t>Dec. 1 - 5</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9C6500"/>
                          </a:solidFill>
                          <a:effectLst/>
                          <a:latin typeface="Calibri"/>
                        </a:rPr>
                        <a:t>L.-R.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en-US" sz="1100" b="0" i="0" u="none" strike="noStrike">
                          <a:solidFill>
                            <a:srgbClr val="000000"/>
                          </a:solidFill>
                          <a:effectLst/>
                          <a:latin typeface="Calibri"/>
                        </a:rPr>
                        <a:t>TBA</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9C6500"/>
                          </a:solidFill>
                          <a:effectLst/>
                          <a:latin typeface="Calibri"/>
                        </a:rPr>
                        <a:t>L.-R.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1100" b="0" i="0" u="none" strike="noStrike">
                          <a:solidFill>
                            <a:srgbClr val="000000"/>
                          </a:solidFill>
                          <a:effectLst/>
                          <a:latin typeface="Calibri"/>
                        </a:rPr>
                        <a:t>Project Presentation </a:t>
                      </a:r>
                      <a:r>
                        <a:rPr lang="en-US" sz="900" b="0" i="0" u="none" strike="noStrike">
                          <a:solidFill>
                            <a:srgbClr val="000000"/>
                          </a:solidFill>
                          <a:effectLst/>
                          <a:latin typeface="Calibri"/>
                        </a:rPr>
                        <a:t>(non-Network Science students)</a:t>
                      </a:r>
                      <a:endParaRPr lang="en-US" sz="1100" b="0" i="0" u="none" strike="noStrike">
                        <a:solidFill>
                          <a:srgbClr val="000000"/>
                        </a:solidFill>
                        <a:effectLst/>
                        <a:latin typeface="Calibri"/>
                      </a:endParaRP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 </a:t>
                      </a:r>
                    </a:p>
                  </a:txBody>
                  <a:tcPr marL="11414" marR="11414" marT="1141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100" b="0" i="0" u="none" strike="noStrike">
                          <a:solidFill>
                            <a:srgbClr val="000000"/>
                          </a:solidFill>
                          <a:effectLst/>
                          <a:latin typeface="Calibri"/>
                        </a:rPr>
                        <a:t> </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100" b="0" i="0" u="none" strike="noStrike">
                          <a:solidFill>
                            <a:srgbClr val="000000"/>
                          </a:solidFill>
                          <a:effectLst/>
                          <a:latin typeface="Calibri"/>
                        </a:rPr>
                        <a:t>26</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a:rPr>
                        <a:t>0</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2424">
                <a:tc>
                  <a:txBody>
                    <a:bodyPr/>
                    <a:lstStyle/>
                    <a:p>
                      <a:pPr algn="l" fontAlgn="ctr"/>
                      <a:r>
                        <a:rPr lang="en-US" sz="1100" b="0" i="0" u="none" strike="noStrike">
                          <a:solidFill>
                            <a:srgbClr val="000000"/>
                          </a:solidFill>
                          <a:effectLst/>
                          <a:latin typeface="Calibri"/>
                        </a:rPr>
                        <a:t>Dec. 8 - 12</a:t>
                      </a:r>
                    </a:p>
                  </a:txBody>
                  <a:tcPr marL="11414" marR="11414" marT="1141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100" b="0" i="0" u="none" strike="noStrike">
                          <a:solidFill>
                            <a:srgbClr val="9C6500"/>
                          </a:solidFill>
                          <a:effectLst/>
                          <a:latin typeface="Calibri"/>
                        </a:rPr>
                        <a:t>L.-R.</a:t>
                      </a: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B9C"/>
                    </a:solidFill>
                  </a:tcPr>
                </a:tc>
                <a:tc>
                  <a:txBody>
                    <a:bodyPr/>
                    <a:lstStyle/>
                    <a:p>
                      <a:pPr algn="l" fontAlgn="ctr"/>
                      <a:r>
                        <a:rPr lang="en-US" sz="1100" b="0" i="0" u="none" strike="noStrike">
                          <a:solidFill>
                            <a:srgbClr val="000000"/>
                          </a:solidFill>
                          <a:effectLst/>
                          <a:latin typeface="Calibri"/>
                        </a:rPr>
                        <a:t>Project Presentation </a:t>
                      </a:r>
                      <a:r>
                        <a:rPr lang="en-US" sz="900" b="0" i="0" u="none" strike="noStrike">
                          <a:solidFill>
                            <a:srgbClr val="000000"/>
                          </a:solidFill>
                          <a:effectLst/>
                          <a:latin typeface="Calibri"/>
                        </a:rPr>
                        <a:t>(PhD in Network Science)</a:t>
                      </a:r>
                      <a:endParaRPr lang="en-US" sz="1100" b="0" i="0" u="none" strike="noStrike">
                        <a:solidFill>
                          <a:srgbClr val="000000"/>
                        </a:solidFill>
                        <a:effectLst/>
                        <a:latin typeface="Calibri"/>
                      </a:endParaRPr>
                    </a:p>
                  </a:txBody>
                  <a:tcPr marL="11414" marR="11414" marT="1141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7">
                  <a:txBody>
                    <a:bodyPr/>
                    <a:lstStyle/>
                    <a:p>
                      <a:pPr algn="ctr" fontAlgn="ctr"/>
                      <a:r>
                        <a:rPr lang="en-US" sz="1100" b="1" i="0" u="none" strike="noStrike" dirty="0">
                          <a:solidFill>
                            <a:srgbClr val="3F3F3F"/>
                          </a:solidFill>
                          <a:effectLst/>
                          <a:latin typeface="Calibri"/>
                        </a:rPr>
                        <a:t>Exam week</a:t>
                      </a:r>
                    </a:p>
                  </a:txBody>
                  <a:tcPr marL="11414" marR="11414" marT="1141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5" name="TextBox 4"/>
          <p:cNvSpPr txBox="1"/>
          <p:nvPr/>
        </p:nvSpPr>
        <p:spPr>
          <a:xfrm>
            <a:off x="825843" y="3565068"/>
            <a:ext cx="3167804" cy="369332"/>
          </a:xfrm>
          <a:prstGeom prst="rect">
            <a:avLst/>
          </a:prstGeom>
          <a:noFill/>
        </p:spPr>
        <p:txBody>
          <a:bodyPr wrap="square" rtlCol="0">
            <a:spAutoFit/>
          </a:bodyPr>
          <a:lstStyle/>
          <a:p>
            <a:r>
              <a:rPr lang="en-US" u="sng" dirty="0" smtClean="0">
                <a:solidFill>
                  <a:srgbClr val="595959"/>
                </a:solidFill>
              </a:rPr>
              <a:t>Highlights</a:t>
            </a:r>
            <a:r>
              <a:rPr lang="en-US" dirty="0" smtClean="0">
                <a:solidFill>
                  <a:srgbClr val="595959"/>
                </a:solidFill>
              </a:rPr>
              <a:t>: </a:t>
            </a:r>
            <a:endParaRPr lang="en-US" dirty="0">
              <a:solidFill>
                <a:srgbClr val="595959"/>
              </a:solidFill>
            </a:endParaRPr>
          </a:p>
        </p:txBody>
      </p:sp>
      <p:sp>
        <p:nvSpPr>
          <p:cNvPr id="6" name="TextBox 5"/>
          <p:cNvSpPr txBox="1"/>
          <p:nvPr/>
        </p:nvSpPr>
        <p:spPr>
          <a:xfrm>
            <a:off x="1074766" y="3925885"/>
            <a:ext cx="7870065" cy="1477328"/>
          </a:xfrm>
          <a:prstGeom prst="rect">
            <a:avLst/>
          </a:prstGeom>
          <a:noFill/>
        </p:spPr>
        <p:txBody>
          <a:bodyPr wrap="square" rtlCol="0">
            <a:spAutoFit/>
          </a:bodyPr>
          <a:lstStyle/>
          <a:p>
            <a:r>
              <a:rPr lang="en-US" dirty="0" smtClean="0">
                <a:solidFill>
                  <a:srgbClr val="595959"/>
                </a:solidFill>
              </a:rPr>
              <a:t>Project presentations! </a:t>
            </a:r>
          </a:p>
          <a:p>
            <a:r>
              <a:rPr lang="en-US" dirty="0" smtClean="0">
                <a:solidFill>
                  <a:srgbClr val="595959"/>
                </a:solidFill>
              </a:rPr>
              <a:t>First day for all non-network science students</a:t>
            </a:r>
          </a:p>
          <a:p>
            <a:r>
              <a:rPr lang="en-US" dirty="0" smtClean="0">
                <a:solidFill>
                  <a:srgbClr val="595959"/>
                </a:solidFill>
              </a:rPr>
              <a:t>Second day for network science grad students</a:t>
            </a:r>
          </a:p>
          <a:p>
            <a:r>
              <a:rPr lang="en-US" dirty="0" smtClean="0">
                <a:solidFill>
                  <a:srgbClr val="595959"/>
                </a:solidFill>
              </a:rPr>
              <a:t>Send slides via email </a:t>
            </a:r>
          </a:p>
          <a:p>
            <a:endParaRPr lang="en-US" dirty="0">
              <a:solidFill>
                <a:srgbClr val="595959"/>
              </a:solidFill>
            </a:endParaRPr>
          </a:p>
        </p:txBody>
      </p:sp>
      <p:cxnSp>
        <p:nvCxnSpPr>
          <p:cNvPr id="7" name="Straight Arrow Connector 6"/>
          <p:cNvCxnSpPr/>
          <p:nvPr/>
        </p:nvCxnSpPr>
        <p:spPr>
          <a:xfrm>
            <a:off x="537094" y="41230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537094" y="4389790"/>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a:off x="547513" y="4676289"/>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p:nvPr/>
        </p:nvCxnSpPr>
        <p:spPr>
          <a:xfrm>
            <a:off x="550044" y="4986453"/>
            <a:ext cx="558981" cy="15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9428831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F81BD"/>
                </a:solidFill>
                <a:latin typeface="Helvetica"/>
                <a:cs typeface="Helvetica"/>
              </a:rPr>
              <a:t>Grading</a:t>
            </a:r>
            <a:endParaRPr lang="en-US" dirty="0">
              <a:solidFill>
                <a:srgbClr val="4F81BD"/>
              </a:solidFill>
              <a:latin typeface="Helvetica"/>
              <a:cs typeface="Helvetica"/>
            </a:endParaRPr>
          </a:p>
        </p:txBody>
      </p:sp>
      <p:sp>
        <p:nvSpPr>
          <p:cNvPr id="3" name="Content Placeholder 2"/>
          <p:cNvSpPr>
            <a:spLocks noGrp="1"/>
          </p:cNvSpPr>
          <p:nvPr>
            <p:ph idx="1"/>
          </p:nvPr>
        </p:nvSpPr>
        <p:spPr>
          <a:xfrm>
            <a:off x="457200" y="1193551"/>
            <a:ext cx="8229600" cy="2900424"/>
          </a:xfrm>
        </p:spPr>
        <p:txBody>
          <a:bodyPr>
            <a:normAutofit fontScale="92500" lnSpcReduction="10000"/>
          </a:bodyPr>
          <a:lstStyle/>
          <a:p>
            <a:r>
              <a:rPr lang="en-US" sz="2800" dirty="0" smtClean="0">
                <a:solidFill>
                  <a:srgbClr val="595959"/>
                </a:solidFill>
                <a:latin typeface="Helvetica"/>
                <a:cs typeface="Helvetica"/>
              </a:rPr>
              <a:t>#3 Written assignments (15% each, Total 45%)</a:t>
            </a:r>
          </a:p>
          <a:p>
            <a:pPr marL="0" indent="0">
              <a:buNone/>
            </a:pPr>
            <a:r>
              <a:rPr lang="en-US" sz="2400" dirty="0" smtClean="0">
                <a:solidFill>
                  <a:srgbClr val="595959"/>
                </a:solidFill>
                <a:latin typeface="Helvetica"/>
                <a:cs typeface="Helvetica"/>
              </a:rPr>
              <a:t>(bring them to the CCNR and hand it directly to Roberta. If not in the office, slide it under the first door)</a:t>
            </a:r>
          </a:p>
          <a:p>
            <a:pPr marL="0" indent="0">
              <a:buNone/>
            </a:pPr>
            <a:endParaRPr lang="en-US" sz="2800" dirty="0" smtClean="0">
              <a:solidFill>
                <a:srgbClr val="595959"/>
              </a:solidFill>
              <a:latin typeface="Helvetica"/>
              <a:cs typeface="Helvetica"/>
            </a:endParaRPr>
          </a:p>
          <a:p>
            <a:r>
              <a:rPr lang="en-US" sz="2800" dirty="0" smtClean="0">
                <a:solidFill>
                  <a:srgbClr val="595959"/>
                </a:solidFill>
                <a:latin typeface="Helvetica"/>
                <a:cs typeface="Helvetica"/>
              </a:rPr>
              <a:t>Wikipedia write-up (15%)</a:t>
            </a:r>
          </a:p>
          <a:p>
            <a:endParaRPr lang="en-US" sz="2800" dirty="0" smtClean="0">
              <a:solidFill>
                <a:srgbClr val="595959"/>
              </a:solidFill>
              <a:latin typeface="Helvetica"/>
              <a:cs typeface="Helvetica"/>
            </a:endParaRPr>
          </a:p>
          <a:p>
            <a:r>
              <a:rPr lang="en-US" sz="2800" dirty="0" smtClean="0">
                <a:solidFill>
                  <a:srgbClr val="595959"/>
                </a:solidFill>
                <a:latin typeface="Helvetica"/>
                <a:cs typeface="Helvetica"/>
              </a:rPr>
              <a:t>Projects (40%)</a:t>
            </a:r>
            <a:endParaRPr lang="en-US" sz="2800" dirty="0">
              <a:solidFill>
                <a:srgbClr val="595959"/>
              </a:solidFill>
              <a:latin typeface="Helvetica"/>
              <a:cs typeface="Helvetica"/>
            </a:endParaRPr>
          </a:p>
        </p:txBody>
      </p:sp>
    </p:spTree>
    <p:extLst>
      <p:ext uri="{BB962C8B-B14F-4D97-AF65-F5344CB8AC3E}">
        <p14:creationId xmlns:p14="http://schemas.microsoft.com/office/powerpoint/2010/main" val="161830035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subTitle" idx="4294967295"/>
          </p:nvPr>
        </p:nvSpPr>
        <p:spPr bwMode="auto">
          <a:xfrm>
            <a:off x="456481" y="1416003"/>
            <a:ext cx="8228160" cy="3419464"/>
          </a:xfrm>
          <a:prstGeom prst="rect">
            <a:avLst/>
          </a:prstGeom>
          <a:noFill/>
          <a:ln/>
        </p:spPr>
        <p:txBody>
          <a:bodyPr lIns="0" tIns="19407" rIns="0" bIns="0" anchor="ctr">
            <a:prstTxWarp prst="textNoShape">
              <a:avLst/>
            </a:prstTxWarp>
            <a:normAutofit fontScale="70000" lnSpcReduction="20000"/>
          </a:bodyPr>
          <a:lstStyle/>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endParaRPr lang="en-US" sz="2200" dirty="0" smtClean="0">
              <a:solidFill>
                <a:srgbClr val="595959"/>
              </a:solidFill>
              <a:latin typeface="Helvetica"/>
              <a:cs typeface="Helvetica"/>
            </a:endParaRPr>
          </a:p>
          <a:p>
            <a:pPr marL="515286" indent="-457200">
              <a:spcAft>
                <a:spcPct val="0"/>
              </a:spcAft>
              <a:buAutoNum type="arabicPeriod"/>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r>
              <a:rPr lang="en-US" sz="2200" dirty="0" smtClean="0">
                <a:solidFill>
                  <a:srgbClr val="595959"/>
                </a:solidFill>
                <a:latin typeface="Helvetica"/>
                <a:cs typeface="Helvetica"/>
              </a:rPr>
              <a:t>Select a keyword related to network science and check if there is a page for it in Wikipedia. “Related” is defined widely– you can talk about a technical measure related to networks (like degree distribution), a network-related phenomena (terrorist networks), the use of networks (network in finance), or anything else that you can convincingly relate to networks (Bacon number, </a:t>
            </a:r>
            <a:r>
              <a:rPr lang="en-US" sz="2200" dirty="0" err="1" smtClean="0">
                <a:solidFill>
                  <a:srgbClr val="595959"/>
                </a:solidFill>
                <a:latin typeface="Helvetica"/>
                <a:cs typeface="Helvetica"/>
              </a:rPr>
              <a:t>Erdös</a:t>
            </a:r>
            <a:r>
              <a:rPr lang="en-US" sz="2200" dirty="0" smtClean="0">
                <a:solidFill>
                  <a:srgbClr val="595959"/>
                </a:solidFill>
                <a:latin typeface="Helvetica"/>
                <a:cs typeface="Helvetica"/>
              </a:rPr>
              <a:t> number, Six degrees, actor network, networking).</a:t>
            </a:r>
          </a:p>
          <a:p>
            <a:pPr marL="515286" indent="-457200">
              <a:spcAft>
                <a:spcPct val="0"/>
              </a:spcAft>
              <a:buAutoNum type="arabicPeriod"/>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r>
              <a:rPr lang="en-US" sz="2200" dirty="0" smtClean="0">
                <a:solidFill>
                  <a:srgbClr val="595959"/>
                </a:solidFill>
                <a:latin typeface="Helvetica"/>
                <a:cs typeface="Helvetica"/>
              </a:rPr>
              <a:t>If the page exists already, go to point 1, and start over. If it does not exist, plan to write a page on it. You are not expected to generate original results on your topic. The best is to identify 2-5 sources on the subject</a:t>
            </a:r>
            <a:r>
              <a:rPr lang="en-US" sz="2200" dirty="0">
                <a:solidFill>
                  <a:srgbClr val="595959"/>
                </a:solidFill>
                <a:latin typeface="Helvetica"/>
                <a:cs typeface="Helvetica"/>
              </a:rPr>
              <a:t> </a:t>
            </a:r>
            <a:r>
              <a:rPr lang="en-US" sz="2200" dirty="0" smtClean="0">
                <a:solidFill>
                  <a:srgbClr val="595959"/>
                </a:solidFill>
                <a:latin typeface="Helvetica"/>
                <a:cs typeface="Helvetica"/>
              </a:rPr>
              <a:t>(research papers, books, etc.) and write a succinct, self-contained Wiki-style summary, with references, graphs, tables, images, photos, whichever is appropriate. You will need to observe Wikipedia’s copyright expectations for all visual material you add.</a:t>
            </a:r>
          </a:p>
          <a:p>
            <a:pPr marL="515286" indent="-457200">
              <a:spcAft>
                <a:spcPct val="0"/>
              </a:spcAft>
              <a:buAutoNum type="arabicPeriod"/>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r>
              <a:rPr lang="en-US" sz="2200" dirty="0" smtClean="0">
                <a:solidFill>
                  <a:srgbClr val="595959"/>
                </a:solidFill>
                <a:latin typeface="Helvetica"/>
                <a:cs typeface="Helvetica"/>
              </a:rPr>
              <a:t>Upload your page on Wiki (actually, develop it there) and send us the link when you are done (but certainly by the due date). To be on the safe side, also print it out, write your name and hand it in. We will grade you how on understandable, pertinent and self-contained is the content, and your ability to link it to networks.</a:t>
            </a:r>
          </a:p>
          <a:p>
            <a:pPr marL="515286" indent="-457200">
              <a:spcAft>
                <a:spcPct val="0"/>
              </a:spcAft>
              <a:buAutoNum type="arabicPeriod"/>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endParaRPr lang="en-US" sz="2200" dirty="0" smtClean="0">
              <a:solidFill>
                <a:srgbClr val="595959"/>
              </a:solidFill>
              <a:latin typeface="Helvetica"/>
              <a:cs typeface="Helvetica"/>
            </a:endParaRPr>
          </a:p>
          <a:p>
            <a:pPr marL="515286" indent="-457200">
              <a:spcAft>
                <a:spcPct val="0"/>
              </a:spcAft>
              <a:buAutoNum type="arabicPeriod"/>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endParaRPr lang="en-US" sz="2200" dirty="0" smtClean="0">
              <a:solidFill>
                <a:srgbClr val="595959"/>
              </a:solidFill>
              <a:latin typeface="Helvetica"/>
              <a:cs typeface="Helvetica"/>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endParaRPr lang="en-US" sz="2200" dirty="0" smtClean="0">
              <a:solidFill>
                <a:srgbClr val="595959"/>
              </a:solidFill>
              <a:latin typeface="Helvetica"/>
              <a:cs typeface="Helvetica"/>
            </a:endParaRPr>
          </a:p>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Lst>
            </a:pPr>
            <a:endParaRPr lang="en-US" sz="2200" dirty="0">
              <a:solidFill>
                <a:srgbClr val="595959"/>
              </a:solidFill>
              <a:latin typeface="Helvetica"/>
              <a:cs typeface="Helvetica"/>
            </a:endParaRPr>
          </a:p>
        </p:txBody>
      </p:sp>
      <p:sp>
        <p:nvSpPr>
          <p:cNvPr id="5" name="Title 1"/>
          <p:cNvSpPr txBox="1">
            <a:spLocks/>
          </p:cNvSpPr>
          <p:nvPr/>
        </p:nvSpPr>
        <p:spPr>
          <a:xfrm>
            <a:off x="457200" y="228865"/>
            <a:ext cx="8229600" cy="9525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4F81BD"/>
                </a:solidFill>
                <a:latin typeface="Helvetica"/>
                <a:cs typeface="Helvetica"/>
              </a:rPr>
              <a:t>Wiki project recommendation</a:t>
            </a:r>
            <a:endParaRPr lang="en-US" dirty="0">
              <a:solidFill>
                <a:srgbClr val="4F81BD"/>
              </a:solidFill>
              <a:latin typeface="Helvetica"/>
              <a:cs typeface="Helvetica"/>
            </a:endParaRPr>
          </a:p>
        </p:txBody>
      </p:sp>
      <p:sp>
        <p:nvSpPr>
          <p:cNvPr id="6" name="TextBox 5"/>
          <p:cNvSpPr txBox="1"/>
          <p:nvPr/>
        </p:nvSpPr>
        <p:spPr>
          <a:xfrm>
            <a:off x="1206843" y="4701367"/>
            <a:ext cx="6917652" cy="830997"/>
          </a:xfrm>
          <a:prstGeom prst="rect">
            <a:avLst/>
          </a:prstGeom>
          <a:noFill/>
        </p:spPr>
        <p:txBody>
          <a:bodyPr wrap="square" rtlCol="0">
            <a:spAutoFit/>
          </a:bodyPr>
          <a:lstStyle/>
          <a:p>
            <a:pPr algn="ctr"/>
            <a:r>
              <a:rPr lang="en-US" sz="2400" dirty="0" smtClean="0">
                <a:solidFill>
                  <a:srgbClr val="595959"/>
                </a:solidFill>
              </a:rPr>
              <a:t>You will need to signup in </a:t>
            </a:r>
            <a:r>
              <a:rPr lang="en-US" sz="2400" dirty="0" err="1" smtClean="0">
                <a:solidFill>
                  <a:srgbClr val="595959"/>
                </a:solidFill>
              </a:rPr>
              <a:t>wikipedia</a:t>
            </a:r>
            <a:r>
              <a:rPr lang="en-US" sz="2400" dirty="0" smtClean="0">
                <a:solidFill>
                  <a:srgbClr val="595959"/>
                </a:solidFill>
              </a:rPr>
              <a:t>! </a:t>
            </a:r>
          </a:p>
          <a:p>
            <a:pPr algn="ctr"/>
            <a:r>
              <a:rPr lang="en-US" sz="2400" dirty="0" smtClean="0">
                <a:solidFill>
                  <a:srgbClr val="595959"/>
                </a:solidFill>
              </a:rPr>
              <a:t>(anonymous editing not allowed)</a:t>
            </a:r>
            <a:endParaRPr lang="en-US" sz="2400" dirty="0">
              <a:solidFill>
                <a:srgbClr val="595959"/>
              </a:solidFill>
            </a:endParaRPr>
          </a:p>
        </p:txBody>
      </p:sp>
    </p:spTree>
    <p:extLst>
      <p:ext uri="{BB962C8B-B14F-4D97-AF65-F5344CB8AC3E}">
        <p14:creationId xmlns:p14="http://schemas.microsoft.com/office/powerpoint/2010/main" val="318050702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6481" y="261628"/>
            <a:ext cx="8228160" cy="885693"/>
          </a:xfrm>
          <a:ln/>
        </p:spPr>
        <p:txBody>
          <a:bodyPr tIns="32749"/>
          <a:lstStyle/>
          <a:p>
            <a:r>
              <a:rPr lang="en-US" dirty="0" smtClean="0">
                <a:solidFill>
                  <a:srgbClr val="4F81BD"/>
                </a:solidFill>
                <a:latin typeface="Helvetica"/>
                <a:cs typeface="Helvetica"/>
              </a:rPr>
              <a:t>Final project</a:t>
            </a:r>
            <a:endParaRPr lang="en-US" dirty="0">
              <a:solidFill>
                <a:srgbClr val="4F81BD"/>
              </a:solidFill>
              <a:latin typeface="Helvetica"/>
              <a:cs typeface="Helvetica"/>
            </a:endParaRPr>
          </a:p>
        </p:txBody>
      </p:sp>
      <p:sp>
        <p:nvSpPr>
          <p:cNvPr id="4" name="TextBox 3"/>
          <p:cNvSpPr txBox="1"/>
          <p:nvPr/>
        </p:nvSpPr>
        <p:spPr>
          <a:xfrm>
            <a:off x="751364" y="1086133"/>
            <a:ext cx="7870065" cy="5078314"/>
          </a:xfrm>
          <a:prstGeom prst="rect">
            <a:avLst/>
          </a:prstGeom>
          <a:noFill/>
        </p:spPr>
        <p:txBody>
          <a:bodyPr wrap="square" rtlCol="0">
            <a:spAutoFit/>
          </a:bodyPr>
          <a:lstStyle/>
          <a:p>
            <a:pPr indent="-284814">
              <a:spcAft>
                <a:spcPct val="0"/>
              </a:spcAft>
              <a:buNone/>
              <a:tabLst>
                <a:tab pos="288825" algn="l"/>
                <a:tab pos="377077" algn="l"/>
                <a:tab pos="755491" algn="l"/>
                <a:tab pos="1133904" algn="l"/>
                <a:tab pos="1512318" algn="l"/>
                <a:tab pos="1890732" algn="l"/>
                <a:tab pos="2269146" algn="l"/>
                <a:tab pos="2647559" algn="l"/>
                <a:tab pos="3025974" algn="l"/>
                <a:tab pos="3404387" algn="l"/>
                <a:tab pos="3782801" algn="l"/>
                <a:tab pos="4161215" algn="l"/>
                <a:tab pos="4539629" algn="l"/>
                <a:tab pos="4918042" algn="l"/>
                <a:tab pos="5296457" algn="l"/>
                <a:tab pos="5674870" algn="l"/>
                <a:tab pos="6053284" algn="l"/>
                <a:tab pos="6431698" algn="l"/>
                <a:tab pos="6810112" algn="l"/>
                <a:tab pos="7188525" algn="l"/>
                <a:tab pos="7566939" algn="l"/>
                <a:tab pos="7926633" algn="l"/>
              </a:tabLst>
            </a:pPr>
            <a:r>
              <a:rPr lang="en-US" dirty="0">
                <a:solidFill>
                  <a:schemeClr val="accent2"/>
                </a:solidFill>
                <a:latin typeface="Helvetica"/>
                <a:cs typeface="Helvetica"/>
              </a:rPr>
              <a:t>The final project accounts for 40% of the final grade.</a:t>
            </a:r>
          </a:p>
          <a:p>
            <a:endParaRPr lang="en-US" dirty="0" smtClean="0">
              <a:solidFill>
                <a:srgbClr val="595959"/>
              </a:solidFill>
            </a:endParaRPr>
          </a:p>
          <a:p>
            <a:r>
              <a:rPr lang="en-US" dirty="0">
                <a:solidFill>
                  <a:srgbClr val="595959"/>
                </a:solidFill>
                <a:latin typeface="Helvetica"/>
                <a:cs typeface="Helvetica"/>
              </a:rPr>
              <a:t>Collection and analysis of real network </a:t>
            </a:r>
            <a:r>
              <a:rPr lang="en-US" dirty="0" smtClean="0">
                <a:solidFill>
                  <a:srgbClr val="595959"/>
                </a:solidFill>
                <a:latin typeface="Helvetica"/>
                <a:cs typeface="Helvetica"/>
              </a:rPr>
              <a:t>data</a:t>
            </a:r>
          </a:p>
          <a:p>
            <a:endParaRPr lang="en-US" dirty="0" smtClean="0">
              <a:solidFill>
                <a:srgbClr val="595959"/>
              </a:solidFill>
              <a:latin typeface="Helvetica"/>
              <a:cs typeface="Helvetica"/>
            </a:endParaRPr>
          </a:p>
          <a:p>
            <a:r>
              <a:rPr lang="en-US" dirty="0">
                <a:solidFill>
                  <a:srgbClr val="595959"/>
                </a:solidFill>
                <a:latin typeface="Helvetica"/>
                <a:cs typeface="Helvetica"/>
              </a:rPr>
              <a:t>The project will be carried out in inter-program/year </a:t>
            </a:r>
            <a:r>
              <a:rPr lang="en-US" dirty="0" smtClean="0">
                <a:solidFill>
                  <a:srgbClr val="595959"/>
                </a:solidFill>
                <a:latin typeface="Helvetica"/>
                <a:cs typeface="Helvetica"/>
              </a:rPr>
              <a:t>pairs (e.g. physics and bio). </a:t>
            </a:r>
            <a:r>
              <a:rPr lang="en-US" dirty="0">
                <a:solidFill>
                  <a:srgbClr val="595959"/>
                </a:solidFill>
                <a:latin typeface="Helvetica"/>
                <a:cs typeface="Helvetica"/>
              </a:rPr>
              <a:t>Undergrad students </a:t>
            </a:r>
            <a:r>
              <a:rPr lang="en-US" u="sng" dirty="0">
                <a:solidFill>
                  <a:srgbClr val="595959"/>
                </a:solidFill>
                <a:latin typeface="Helvetica"/>
                <a:cs typeface="Helvetica"/>
              </a:rPr>
              <a:t>have to</a:t>
            </a:r>
            <a:r>
              <a:rPr lang="en-US" dirty="0">
                <a:solidFill>
                  <a:srgbClr val="595959"/>
                </a:solidFill>
                <a:latin typeface="Helvetica"/>
                <a:cs typeface="Helvetica"/>
              </a:rPr>
              <a:t> pair up with grad </a:t>
            </a:r>
            <a:r>
              <a:rPr lang="en-US" dirty="0" smtClean="0">
                <a:solidFill>
                  <a:srgbClr val="595959"/>
                </a:solidFill>
                <a:latin typeface="Helvetica"/>
                <a:cs typeface="Helvetica"/>
              </a:rPr>
              <a:t>students. </a:t>
            </a:r>
            <a:endParaRPr lang="en-US" dirty="0">
              <a:solidFill>
                <a:srgbClr val="595959"/>
              </a:solidFill>
              <a:latin typeface="Helvetica"/>
              <a:cs typeface="Helvetica"/>
            </a:endParaRPr>
          </a:p>
          <a:p>
            <a:endParaRPr lang="en-US" dirty="0" smtClean="0">
              <a:solidFill>
                <a:srgbClr val="595959"/>
              </a:solidFill>
              <a:latin typeface="Helvetica"/>
              <a:cs typeface="Helvetica"/>
            </a:endParaRPr>
          </a:p>
          <a:p>
            <a:r>
              <a:rPr lang="en-US" dirty="0" smtClean="0">
                <a:solidFill>
                  <a:srgbClr val="595959"/>
                </a:solidFill>
                <a:latin typeface="Helvetica"/>
                <a:cs typeface="Helvetica"/>
              </a:rPr>
              <a:t>Network scien</a:t>
            </a:r>
            <a:r>
              <a:rPr lang="en-US" dirty="0" smtClean="0">
                <a:solidFill>
                  <a:schemeClr val="tx1">
                    <a:lumMod val="65000"/>
                    <a:lumOff val="35000"/>
                  </a:schemeClr>
                </a:solidFill>
                <a:latin typeface="Helvetica"/>
                <a:cs typeface="Helvetica"/>
              </a:rPr>
              <a:t>ce students carry on individual projects</a:t>
            </a:r>
          </a:p>
          <a:p>
            <a:endParaRPr lang="en-US" dirty="0">
              <a:solidFill>
                <a:srgbClr val="595959"/>
              </a:solidFill>
              <a:latin typeface="Helvetica"/>
              <a:cs typeface="Helvetica"/>
            </a:endParaRPr>
          </a:p>
          <a:p>
            <a:r>
              <a:rPr lang="en-US" dirty="0" smtClean="0">
                <a:solidFill>
                  <a:srgbClr val="595959"/>
                </a:solidFill>
                <a:latin typeface="Helvetica"/>
                <a:cs typeface="Helvetica"/>
              </a:rPr>
              <a:t>Preliminary project presentation – September 19</a:t>
            </a:r>
            <a:r>
              <a:rPr lang="en-US" baseline="30000" dirty="0" smtClean="0">
                <a:solidFill>
                  <a:srgbClr val="595959"/>
                </a:solidFill>
                <a:latin typeface="Helvetica"/>
                <a:cs typeface="Helvetica"/>
              </a:rPr>
              <a:t>th</a:t>
            </a:r>
            <a:r>
              <a:rPr lang="en-US" dirty="0" smtClean="0">
                <a:solidFill>
                  <a:srgbClr val="595959"/>
                </a:solidFill>
                <a:latin typeface="Helvetica"/>
                <a:cs typeface="Helvetica"/>
              </a:rPr>
              <a:t>. 5min/5 slides from each group</a:t>
            </a:r>
          </a:p>
          <a:p>
            <a:endParaRPr lang="en-US" dirty="0">
              <a:solidFill>
                <a:srgbClr val="595959"/>
              </a:solidFill>
              <a:latin typeface="Helvetica"/>
              <a:cs typeface="Helvetica"/>
            </a:endParaRPr>
          </a:p>
          <a:p>
            <a:r>
              <a:rPr lang="en-US" dirty="0" smtClean="0">
                <a:solidFill>
                  <a:srgbClr val="595959"/>
                </a:solidFill>
                <a:latin typeface="Helvetica"/>
                <a:cs typeface="Helvetica"/>
              </a:rPr>
              <a:t>Final project presentation – December </a:t>
            </a:r>
            <a:r>
              <a:rPr lang="en-US" dirty="0">
                <a:solidFill>
                  <a:srgbClr val="595959"/>
                </a:solidFill>
                <a:latin typeface="Helvetica"/>
                <a:cs typeface="Helvetica"/>
              </a:rPr>
              <a:t>8</a:t>
            </a:r>
            <a:r>
              <a:rPr lang="en-US" baseline="30000" dirty="0" smtClean="0">
                <a:solidFill>
                  <a:srgbClr val="595959"/>
                </a:solidFill>
                <a:latin typeface="Helvetica"/>
                <a:cs typeface="Helvetica"/>
              </a:rPr>
              <a:t>th</a:t>
            </a:r>
            <a:r>
              <a:rPr lang="en-US" dirty="0" smtClean="0">
                <a:solidFill>
                  <a:srgbClr val="595959"/>
                </a:solidFill>
                <a:latin typeface="Helvetica"/>
                <a:cs typeface="Helvetica"/>
              </a:rPr>
              <a:t> (all non-network science students) and December 10</a:t>
            </a:r>
            <a:r>
              <a:rPr lang="en-US" baseline="30000" dirty="0" smtClean="0">
                <a:solidFill>
                  <a:srgbClr val="595959"/>
                </a:solidFill>
                <a:latin typeface="Helvetica"/>
                <a:cs typeface="Helvetica"/>
              </a:rPr>
              <a:t>th</a:t>
            </a:r>
            <a:r>
              <a:rPr lang="en-US" dirty="0" smtClean="0">
                <a:solidFill>
                  <a:srgbClr val="595959"/>
                </a:solidFill>
                <a:latin typeface="Helvetica"/>
                <a:cs typeface="Helvetica"/>
              </a:rPr>
              <a:t> (Network science grad students). 15 min/15 slides from each group</a:t>
            </a:r>
          </a:p>
          <a:p>
            <a:endParaRPr lang="en-US" dirty="0">
              <a:solidFill>
                <a:srgbClr val="595959"/>
              </a:solidFill>
              <a:latin typeface="Helvetica"/>
              <a:cs typeface="Helvetica"/>
            </a:endParaRPr>
          </a:p>
          <a:p>
            <a:endParaRPr lang="en-US" dirty="0" smtClean="0">
              <a:solidFill>
                <a:srgbClr val="595959"/>
              </a:solidFill>
            </a:endParaRPr>
          </a:p>
          <a:p>
            <a:endParaRPr lang="en-US" dirty="0" smtClean="0">
              <a:solidFill>
                <a:srgbClr val="595959"/>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Object 3"/>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spid="_x0000_s1062" name="Equation" r:id="rId4" imgW="114120" imgH="215640" progId="Equation.3">
                  <p:embed/>
                </p:oleObj>
              </mc:Choice>
              <mc:Fallback>
                <p:oleObj name="Equation" r:id="rId4" imgW="11412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prstClr val="white">
                    <a:lumMod val="65000"/>
                  </a:prstClr>
                </a:solidFill>
                <a:latin typeface="Helvetica" pitchFamily="-111" charset="0"/>
                <a:ea typeface="Helvetica" pitchFamily="-111" charset="0"/>
                <a:cs typeface="Helvetica" pitchFamily="-111" charset="0"/>
              </a:rPr>
              <a:t>Network Science: Evolving Network Models </a:t>
            </a:r>
            <a:r>
              <a:rPr lang="en-US" sz="600" i="1" dirty="0">
                <a:solidFill>
                  <a:prstClr val="white">
                    <a:lumMod val="65000"/>
                  </a:prstClr>
                </a:solidFill>
                <a:latin typeface="Helvetica" pitchFamily="-111" charset="0"/>
                <a:ea typeface="Helvetica" pitchFamily="-111" charset="0"/>
                <a:cs typeface="Helvetica" pitchFamily="-111" charset="0"/>
              </a:rPr>
              <a:t>February 14, 2011</a:t>
            </a:r>
          </a:p>
        </p:txBody>
      </p:sp>
      <p:sp>
        <p:nvSpPr>
          <p:cNvPr id="96260" name="Title 4"/>
          <p:cNvSpPr>
            <a:spLocks noGrp="1"/>
          </p:cNvSpPr>
          <p:nvPr>
            <p:ph type="title"/>
          </p:nvPr>
        </p:nvSpPr>
        <p:spPr/>
        <p:txBody>
          <a:bodyPr/>
          <a:lstStyle/>
          <a:p>
            <a:r>
              <a:rPr lang="en-US" dirty="0" smtClean="0">
                <a:solidFill>
                  <a:srgbClr val="4F81BD"/>
                </a:solidFill>
                <a:latin typeface="Helvetica"/>
                <a:cs typeface="Helvetica"/>
              </a:rPr>
              <a:t>Preliminary project</a:t>
            </a:r>
            <a:endParaRPr lang="hu-HU" dirty="0">
              <a:solidFill>
                <a:schemeClr val="accent1">
                  <a:lumMod val="75000"/>
                </a:schemeClr>
              </a:solidFill>
              <a:ea typeface="ＭＳ Ｐゴシック" charset="-128"/>
              <a:cs typeface="ＭＳ Ｐゴシック" charset="-128"/>
            </a:endParaRPr>
          </a:p>
        </p:txBody>
      </p:sp>
      <p:sp>
        <p:nvSpPr>
          <p:cNvPr id="96261" name="TextBox 5"/>
          <p:cNvSpPr txBox="1">
            <a:spLocks noChangeArrowheads="1"/>
          </p:cNvSpPr>
          <p:nvPr/>
        </p:nvSpPr>
        <p:spPr bwMode="auto">
          <a:xfrm>
            <a:off x="906062" y="1297341"/>
            <a:ext cx="6587222" cy="5078314"/>
          </a:xfrm>
          <a:prstGeom prst="rect">
            <a:avLst/>
          </a:prstGeom>
          <a:noFill/>
          <a:ln w="9525">
            <a:noFill/>
            <a:miter lim="800000"/>
            <a:headEnd/>
            <a:tailEnd/>
          </a:ln>
        </p:spPr>
        <p:txBody>
          <a:bodyPr wrap="none">
            <a:prstTxWarp prst="textNoShape">
              <a:avLst/>
            </a:prstTxWarp>
            <a:spAutoFit/>
          </a:bodyPr>
          <a:lstStyle/>
          <a:p>
            <a:r>
              <a:rPr lang="hu-HU" dirty="0">
                <a:solidFill>
                  <a:srgbClr val="595959"/>
                </a:solidFill>
                <a:latin typeface="Helvetica"/>
                <a:ea typeface="ＭＳ Ｐゴシック" pitchFamily="-111" charset="-128"/>
                <a:cs typeface="Helvetica"/>
              </a:rPr>
              <a:t>5 slides</a:t>
            </a:r>
          </a:p>
          <a:p>
            <a:endParaRPr lang="hu-HU" dirty="0">
              <a:solidFill>
                <a:srgbClr val="595959"/>
              </a:solidFill>
              <a:latin typeface="Helvetica"/>
              <a:ea typeface="ＭＳ Ｐゴシック" pitchFamily="-111" charset="-128"/>
              <a:cs typeface="Helvetica"/>
            </a:endParaRPr>
          </a:p>
          <a:p>
            <a:r>
              <a:rPr lang="hu-HU" b="1" dirty="0">
                <a:solidFill>
                  <a:srgbClr val="595959"/>
                </a:solidFill>
                <a:latin typeface="Helvetica"/>
                <a:ea typeface="ＭＳ Ｐゴシック" pitchFamily="-111" charset="-128"/>
                <a:cs typeface="Helvetica"/>
              </a:rPr>
              <a:t>Discuss:</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What </a:t>
            </a:r>
            <a:r>
              <a:rPr lang="hu-HU" dirty="0">
                <a:solidFill>
                  <a:srgbClr val="595959"/>
                </a:solidFill>
                <a:latin typeface="Helvetica"/>
                <a:ea typeface="ＭＳ Ｐゴシック" pitchFamily="-111" charset="-128"/>
                <a:cs typeface="Helvetica"/>
              </a:rPr>
              <a:t>are your nodes and links</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How </a:t>
            </a:r>
            <a:r>
              <a:rPr lang="hu-HU" dirty="0">
                <a:solidFill>
                  <a:srgbClr val="595959"/>
                </a:solidFill>
                <a:latin typeface="Helvetica"/>
                <a:ea typeface="ＭＳ Ｐゴシック" pitchFamily="-111" charset="-128"/>
                <a:cs typeface="Helvetica"/>
              </a:rPr>
              <a:t>will you collect the data</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Expected </a:t>
            </a:r>
            <a:r>
              <a:rPr lang="hu-HU" dirty="0">
                <a:solidFill>
                  <a:srgbClr val="595959"/>
                </a:solidFill>
                <a:latin typeface="Helvetica"/>
                <a:ea typeface="ＭＳ Ｐゴシック" pitchFamily="-111" charset="-128"/>
                <a:cs typeface="Helvetica"/>
              </a:rPr>
              <a:t>size of the network </a:t>
            </a:r>
            <a:r>
              <a:rPr lang="hu-HU" dirty="0" smtClean="0">
                <a:solidFill>
                  <a:srgbClr val="595959"/>
                </a:solidFill>
                <a:latin typeface="Helvetica"/>
                <a:ea typeface="ＭＳ Ｐゴシック" pitchFamily="-111" charset="-128"/>
                <a:cs typeface="Helvetica"/>
              </a:rPr>
              <a:t>(# </a:t>
            </a:r>
            <a:r>
              <a:rPr lang="hu-HU" dirty="0">
                <a:solidFill>
                  <a:srgbClr val="595959"/>
                </a:solidFill>
                <a:latin typeface="Helvetica"/>
                <a:ea typeface="ＭＳ Ｐゴシック" pitchFamily="-111" charset="-128"/>
                <a:cs typeface="Helvetica"/>
              </a:rPr>
              <a:t>nodes, </a:t>
            </a:r>
            <a:r>
              <a:rPr lang="hu-HU" dirty="0" smtClean="0">
                <a:solidFill>
                  <a:srgbClr val="595959"/>
                </a:solidFill>
                <a:latin typeface="Helvetica"/>
                <a:ea typeface="ＭＳ Ｐゴシック" pitchFamily="-111" charset="-128"/>
                <a:cs typeface="Helvetica"/>
              </a:rPr>
              <a:t># links</a:t>
            </a:r>
            <a:r>
              <a:rPr lang="hu-HU" dirty="0">
                <a:solidFill>
                  <a:srgbClr val="595959"/>
                </a:solidFill>
                <a:latin typeface="Helvetica"/>
                <a:ea typeface="ＭＳ Ｐゴシック" pitchFamily="-111" charset="-128"/>
                <a:cs typeface="Helvetica"/>
              </a:rPr>
              <a:t>)</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What </a:t>
            </a:r>
            <a:r>
              <a:rPr lang="hu-HU" dirty="0">
                <a:solidFill>
                  <a:srgbClr val="595959"/>
                </a:solidFill>
                <a:latin typeface="Helvetica"/>
                <a:ea typeface="ＭＳ Ｐゴシック" pitchFamily="-111" charset="-128"/>
                <a:cs typeface="Helvetica"/>
              </a:rPr>
              <a:t>questions you plan to ask (they may change as we move </a:t>
            </a:r>
          </a:p>
          <a:p>
            <a:r>
              <a:rPr lang="hu-HU" dirty="0">
                <a:solidFill>
                  <a:srgbClr val="595959"/>
                </a:solidFill>
                <a:latin typeface="Helvetica"/>
                <a:ea typeface="ＭＳ Ｐゴシック" pitchFamily="-111" charset="-128"/>
                <a:cs typeface="Helvetica"/>
              </a:rPr>
              <a:t>along with the class)</a:t>
            </a:r>
            <a:r>
              <a:rPr lang="hu-HU" dirty="0" smtClean="0">
                <a:solidFill>
                  <a:srgbClr val="595959"/>
                </a:solidFill>
                <a:latin typeface="Helvetica"/>
                <a:ea typeface="ＭＳ Ｐゴシック" pitchFamily="-111" charset="-128"/>
                <a:cs typeface="Helvetica"/>
              </a:rPr>
              <a:t>.</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Why do we care about the network you plan to study.</a:t>
            </a: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p:txBody>
      </p:sp>
    </p:spTree>
    <p:extLst>
      <p:ext uri="{BB962C8B-B14F-4D97-AF65-F5344CB8AC3E}">
        <p14:creationId xmlns:p14="http://schemas.microsoft.com/office/powerpoint/2010/main" val="232856101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738" name="Object 2"/>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spid="_x0000_s125990"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86267" y="894296"/>
            <a:ext cx="8636000" cy="6001644"/>
          </a:xfrm>
          <a:prstGeom prst="rect">
            <a:avLst/>
          </a:prstGeom>
          <a:noFill/>
        </p:spPr>
        <p:txBody>
          <a:bodyPr wrap="square">
            <a:spAutoFit/>
          </a:bodyPr>
          <a:lstStyle/>
          <a:p>
            <a:pPr>
              <a:defRPr/>
            </a:pPr>
            <a:r>
              <a:rPr lang="en-US" sz="1600" dirty="0">
                <a:solidFill>
                  <a:srgbClr val="595959"/>
                </a:solidFill>
                <a:latin typeface="+mj-lt"/>
                <a:ea typeface="ＭＳ Ｐゴシック" charset="-128"/>
                <a:cs typeface="ＭＳ Ｐゴシック" charset="-128"/>
              </a:rPr>
              <a:t>M</a:t>
            </a:r>
            <a:r>
              <a:rPr lang="en-US" sz="1600" dirty="0" smtClean="0">
                <a:solidFill>
                  <a:srgbClr val="595959"/>
                </a:solidFill>
                <a:latin typeface="+mj-lt"/>
                <a:ea typeface="ＭＳ Ｐゴシック" charset="-128"/>
                <a:cs typeface="ＭＳ Ｐゴシック" charset="-128"/>
              </a:rPr>
              <a:t>easure: N</a:t>
            </a:r>
            <a:r>
              <a:rPr lang="en-US" sz="1600" dirty="0">
                <a:solidFill>
                  <a:srgbClr val="595959"/>
                </a:solidFill>
                <a:latin typeface="+mj-lt"/>
                <a:ea typeface="ＭＳ Ｐゴシック" charset="-128"/>
                <a:cs typeface="ＭＳ Ｐゴシック" charset="-128"/>
              </a:rPr>
              <a:t>(t), L(t) [t- time if you have a time dependent system</a:t>
            </a:r>
            <a:r>
              <a:rPr lang="en-US" sz="1600" dirty="0" smtClean="0">
                <a:solidFill>
                  <a:srgbClr val="595959"/>
                </a:solidFill>
                <a:latin typeface="+mj-lt"/>
                <a:ea typeface="ＭＳ Ｐゴシック" charset="-128"/>
                <a:cs typeface="ＭＳ Ｐゴシック" charset="-128"/>
              </a:rPr>
              <a:t>); </a:t>
            </a:r>
            <a:r>
              <a:rPr lang="en-US" sz="1600" dirty="0">
                <a:solidFill>
                  <a:srgbClr val="595959"/>
                </a:solidFill>
                <a:latin typeface="+mj-lt"/>
                <a:ea typeface="ＭＳ Ｐゴシック" charset="-128"/>
                <a:cs typeface="ＭＳ Ｐゴシック" charset="-128"/>
              </a:rPr>
              <a:t> </a:t>
            </a:r>
            <a:r>
              <a:rPr lang="en-US" sz="1600" dirty="0" smtClean="0">
                <a:solidFill>
                  <a:srgbClr val="595959"/>
                </a:solidFill>
                <a:latin typeface="+mj-lt"/>
                <a:ea typeface="ＭＳ Ｐゴシック" charset="-128"/>
                <a:cs typeface="ＭＳ Ｐゴシック" charset="-128"/>
              </a:rPr>
              <a:t>P</a:t>
            </a:r>
            <a:r>
              <a:rPr lang="en-US" sz="1600" dirty="0">
                <a:solidFill>
                  <a:srgbClr val="595959"/>
                </a:solidFill>
                <a:latin typeface="+mj-lt"/>
                <a:ea typeface="ＭＳ Ｐゴシック" charset="-128"/>
                <a:cs typeface="ＭＳ Ｐゴシック" charset="-128"/>
              </a:rPr>
              <a:t>(k) </a:t>
            </a:r>
            <a:r>
              <a:rPr lang="en-US" sz="1600" dirty="0" smtClean="0">
                <a:solidFill>
                  <a:srgbClr val="595959"/>
                </a:solidFill>
                <a:latin typeface="+mj-lt"/>
                <a:ea typeface="ＭＳ Ｐゴシック" charset="-128"/>
                <a:cs typeface="ＭＳ Ｐゴシック" charset="-128"/>
              </a:rPr>
              <a:t>(degree distribution); </a:t>
            </a:r>
            <a:r>
              <a:rPr lang="en-US" sz="1600" dirty="0">
                <a:solidFill>
                  <a:srgbClr val="595959"/>
                </a:solidFill>
                <a:latin typeface="+mj-lt"/>
                <a:ea typeface="ＭＳ Ｐゴシック" charset="-128"/>
                <a:cs typeface="ＭＳ Ｐゴシック" charset="-128"/>
              </a:rPr>
              <a:t> </a:t>
            </a:r>
            <a:r>
              <a:rPr lang="en-US" sz="1600" dirty="0" smtClean="0">
                <a:solidFill>
                  <a:srgbClr val="595959"/>
                </a:solidFill>
                <a:latin typeface="+mj-lt"/>
                <a:ea typeface="ＭＳ Ｐゴシック" charset="-128"/>
                <a:cs typeface="ＭＳ Ｐゴシック" charset="-128"/>
              </a:rPr>
              <a:t>&lt;</a:t>
            </a:r>
            <a:r>
              <a:rPr lang="en-US" sz="1600" dirty="0">
                <a:solidFill>
                  <a:srgbClr val="595959"/>
                </a:solidFill>
                <a:latin typeface="+mj-lt"/>
                <a:ea typeface="ＭＳ Ｐゴシック" charset="-128"/>
                <a:cs typeface="ＭＳ Ｐゴシック" charset="-128"/>
              </a:rPr>
              <a:t>l&gt; average path </a:t>
            </a:r>
            <a:r>
              <a:rPr lang="en-US" sz="1600" dirty="0" smtClean="0">
                <a:solidFill>
                  <a:srgbClr val="595959"/>
                </a:solidFill>
                <a:latin typeface="+mj-lt"/>
                <a:ea typeface="ＭＳ Ｐゴシック" charset="-128"/>
                <a:cs typeface="ＭＳ Ｐゴシック" charset="-128"/>
              </a:rPr>
              <a:t>length; </a:t>
            </a:r>
            <a:r>
              <a:rPr lang="en-US" sz="1600" dirty="0">
                <a:solidFill>
                  <a:srgbClr val="595959"/>
                </a:solidFill>
                <a:latin typeface="+mj-lt"/>
                <a:ea typeface="ＭＳ Ｐゴシック" charset="-128"/>
                <a:cs typeface="ＭＳ Ｐゴシック" charset="-128"/>
              </a:rPr>
              <a:t> </a:t>
            </a:r>
            <a:r>
              <a:rPr lang="en-US" sz="1600" dirty="0" smtClean="0">
                <a:solidFill>
                  <a:srgbClr val="595959"/>
                </a:solidFill>
                <a:latin typeface="+mj-lt"/>
                <a:ea typeface="ＭＳ Ｐゴシック" charset="-128"/>
                <a:cs typeface="ＭＳ Ｐゴシック" charset="-128"/>
              </a:rPr>
              <a:t>C </a:t>
            </a:r>
            <a:r>
              <a:rPr lang="en-US" sz="1600" dirty="0">
                <a:solidFill>
                  <a:srgbClr val="595959"/>
                </a:solidFill>
                <a:latin typeface="+mj-lt"/>
                <a:ea typeface="ＭＳ Ｐゴシック" charset="-128"/>
                <a:cs typeface="ＭＳ Ｐゴシック" charset="-128"/>
              </a:rPr>
              <a:t>(clustering coefficient), </a:t>
            </a:r>
            <a:r>
              <a:rPr lang="en-US" sz="1600" dirty="0" err="1">
                <a:solidFill>
                  <a:srgbClr val="595959"/>
                </a:solidFill>
                <a:latin typeface="+mj-lt"/>
                <a:ea typeface="ＭＳ Ｐゴシック" charset="-128"/>
                <a:cs typeface="ＭＳ Ｐゴシック" charset="-128"/>
              </a:rPr>
              <a:t>C</a:t>
            </a:r>
            <a:r>
              <a:rPr lang="en-US" sz="1600" baseline="-25000" dirty="0" err="1">
                <a:solidFill>
                  <a:srgbClr val="595959"/>
                </a:solidFill>
                <a:latin typeface="+mj-lt"/>
                <a:ea typeface="ＭＳ Ｐゴシック" charset="-128"/>
                <a:cs typeface="ＭＳ Ｐゴシック" charset="-128"/>
              </a:rPr>
              <a:t>rand</a:t>
            </a:r>
            <a:r>
              <a:rPr lang="en-US" sz="1600" baseline="-25000" dirty="0">
                <a:solidFill>
                  <a:srgbClr val="595959"/>
                </a:solidFill>
                <a:latin typeface="+mj-lt"/>
                <a:ea typeface="ＭＳ Ｐゴシック" charset="-128"/>
                <a:cs typeface="ＭＳ Ｐゴシック" charset="-128"/>
              </a:rPr>
              <a:t>, </a:t>
            </a:r>
            <a:r>
              <a:rPr lang="en-US" sz="1600" dirty="0">
                <a:solidFill>
                  <a:srgbClr val="595959"/>
                </a:solidFill>
                <a:latin typeface="+mj-lt"/>
                <a:ea typeface="ＭＳ Ｐゴシック" charset="-128"/>
                <a:cs typeface="ＭＳ Ｐゴシック" charset="-128"/>
              </a:rPr>
              <a:t>C(k</a:t>
            </a:r>
            <a:r>
              <a:rPr lang="en-US" sz="1600" dirty="0" smtClean="0">
                <a:solidFill>
                  <a:srgbClr val="595959"/>
                </a:solidFill>
                <a:latin typeface="+mj-lt"/>
                <a:ea typeface="ＭＳ Ｐゴシック" charset="-128"/>
                <a:cs typeface="ＭＳ Ｐゴシック" charset="-128"/>
              </a:rPr>
              <a:t>);</a:t>
            </a:r>
            <a:r>
              <a:rPr lang="en-US" sz="1600" baseline="-25000" dirty="0">
                <a:solidFill>
                  <a:srgbClr val="595959"/>
                </a:solidFill>
                <a:latin typeface="+mj-lt"/>
                <a:ea typeface="ＭＳ Ｐゴシック" charset="-128"/>
                <a:cs typeface="ＭＳ Ｐゴシック" charset="-128"/>
              </a:rPr>
              <a:t> </a:t>
            </a:r>
            <a:r>
              <a:rPr lang="en-US" sz="1600" dirty="0" smtClean="0">
                <a:solidFill>
                  <a:srgbClr val="595959"/>
                </a:solidFill>
                <a:latin typeface="+mj-lt"/>
                <a:ea typeface="ＭＳ Ｐゴシック" charset="-128"/>
                <a:cs typeface="ＭＳ Ｐゴシック" charset="-128"/>
              </a:rPr>
              <a:t>Visualization</a:t>
            </a:r>
            <a:r>
              <a:rPr lang="en-US" sz="1600" dirty="0">
                <a:solidFill>
                  <a:srgbClr val="595959"/>
                </a:solidFill>
                <a:latin typeface="+mj-lt"/>
                <a:ea typeface="ＭＳ Ｐゴシック" charset="-128"/>
                <a:cs typeface="ＭＳ Ｐゴシック" charset="-128"/>
              </a:rPr>
              <a:t>/</a:t>
            </a:r>
            <a:r>
              <a:rPr lang="en-US" sz="1600" dirty="0" smtClean="0">
                <a:solidFill>
                  <a:srgbClr val="595959"/>
                </a:solidFill>
                <a:latin typeface="+mj-lt"/>
                <a:ea typeface="ＭＳ Ｐゴシック" charset="-128"/>
                <a:cs typeface="ＭＳ Ｐゴシック" charset="-128"/>
              </a:rPr>
              <a:t>communities;</a:t>
            </a:r>
            <a:r>
              <a:rPr lang="en-US" sz="1600" dirty="0">
                <a:solidFill>
                  <a:srgbClr val="595959"/>
                </a:solidFill>
                <a:latin typeface="+mj-lt"/>
                <a:ea typeface="ＭＳ Ｐゴシック" charset="-128"/>
                <a:cs typeface="ＭＳ Ｐゴシック" charset="-128"/>
              </a:rPr>
              <a:t> </a:t>
            </a:r>
            <a:r>
              <a:rPr lang="en-US" sz="1600" dirty="0" smtClean="0">
                <a:solidFill>
                  <a:srgbClr val="595959"/>
                </a:solidFill>
                <a:latin typeface="+mj-lt"/>
                <a:ea typeface="ＭＳ Ｐゴシック" charset="-128"/>
                <a:cs typeface="ＭＳ Ｐゴシック" charset="-128"/>
              </a:rPr>
              <a:t>P</a:t>
            </a:r>
            <a:r>
              <a:rPr lang="en-US" sz="1600" dirty="0">
                <a:solidFill>
                  <a:srgbClr val="595959"/>
                </a:solidFill>
                <a:latin typeface="+mj-lt"/>
                <a:ea typeface="ＭＳ Ｐゴシック" charset="-128"/>
                <a:cs typeface="ＭＳ Ｐゴシック" charset="-128"/>
              </a:rPr>
              <a:t>(w) if you have a weighted </a:t>
            </a:r>
            <a:r>
              <a:rPr lang="en-US" sz="1600" dirty="0" smtClean="0">
                <a:solidFill>
                  <a:srgbClr val="595959"/>
                </a:solidFill>
                <a:latin typeface="+mj-lt"/>
                <a:ea typeface="ＭＳ Ｐゴシック" charset="-128"/>
                <a:cs typeface="ＭＳ Ｐゴシック" charset="-128"/>
              </a:rPr>
              <a:t>network; </a:t>
            </a:r>
            <a:r>
              <a:rPr lang="en-US" sz="1600" dirty="0" err="1" smtClean="0">
                <a:solidFill>
                  <a:srgbClr val="595959"/>
                </a:solidFill>
                <a:latin typeface="+mj-lt"/>
                <a:ea typeface="ＭＳ Ｐゴシック" charset="-128"/>
                <a:cs typeface="ＭＳ Ｐゴシック" charset="-128"/>
              </a:rPr>
              <a:t>networ</a:t>
            </a:r>
            <a:r>
              <a:rPr lang="en-US" sz="1600" dirty="0" smtClean="0">
                <a:solidFill>
                  <a:srgbClr val="595959"/>
                </a:solidFill>
                <a:latin typeface="+mj-lt"/>
                <a:ea typeface="ＭＳ Ｐゴシック" charset="-128"/>
                <a:cs typeface="ＭＳ Ｐゴシック" charset="-128"/>
              </a:rPr>
              <a:t> robustness (if appropriate); spreading (if appropriate).</a:t>
            </a:r>
          </a:p>
          <a:p>
            <a:pPr>
              <a:defRPr/>
            </a:pPr>
            <a:endParaRPr lang="en-US" sz="1600" dirty="0" smtClean="0">
              <a:solidFill>
                <a:srgbClr val="595959"/>
              </a:solidFill>
              <a:latin typeface="+mj-lt"/>
              <a:ea typeface="ＭＳ Ｐゴシック" charset="-128"/>
              <a:cs typeface="ＭＳ Ｐゴシック" charset="-128"/>
            </a:endParaRPr>
          </a:p>
          <a:p>
            <a:pPr>
              <a:defRPr/>
            </a:pPr>
            <a:r>
              <a:rPr lang="en-US" sz="1600" dirty="0">
                <a:solidFill>
                  <a:srgbClr val="595959"/>
                </a:solidFill>
                <a:latin typeface="+mj-lt"/>
                <a:ea typeface="ＭＳ Ｐゴシック" charset="-128"/>
                <a:cs typeface="ＭＳ Ｐゴシック" charset="-128"/>
              </a:rPr>
              <a:t>It is not </a:t>
            </a:r>
            <a:r>
              <a:rPr lang="en-US" sz="1600" dirty="0" smtClean="0">
                <a:solidFill>
                  <a:srgbClr val="595959"/>
                </a:solidFill>
                <a:latin typeface="+mj-lt"/>
                <a:ea typeface="ＭＳ Ｐゴシック" charset="-128"/>
                <a:cs typeface="ＭＳ Ｐゴシック" charset="-128"/>
              </a:rPr>
              <a:t>sufficient to </a:t>
            </a:r>
            <a:r>
              <a:rPr lang="en-US" sz="1600" dirty="0">
                <a:solidFill>
                  <a:srgbClr val="595959"/>
                </a:solidFill>
                <a:latin typeface="+mj-lt"/>
                <a:ea typeface="ＭＳ Ｐゴシック" charset="-128"/>
                <a:cs typeface="ＭＳ Ｐゴシック" charset="-128"/>
              </a:rPr>
              <a:t>measure things– you need to discuss the insights they </a:t>
            </a:r>
            <a:r>
              <a:rPr lang="en-US" sz="1600" dirty="0" smtClean="0">
                <a:solidFill>
                  <a:srgbClr val="595959"/>
                </a:solidFill>
                <a:latin typeface="+mj-lt"/>
                <a:ea typeface="ＭＳ Ｐゴシック" charset="-128"/>
                <a:cs typeface="ＭＳ Ｐゴシック" charset="-128"/>
              </a:rPr>
              <a:t>offer:</a:t>
            </a:r>
            <a:endParaRPr lang="en-US" sz="1600" dirty="0">
              <a:solidFill>
                <a:srgbClr val="595959"/>
              </a:solidFill>
              <a:latin typeface="+mj-lt"/>
              <a:ea typeface="ＭＳ Ｐゴシック" charset="-128"/>
              <a:cs typeface="ＭＳ Ｐゴシック" charset="-128"/>
            </a:endParaRPr>
          </a:p>
          <a:p>
            <a:pPr>
              <a:defRPr/>
            </a:pPr>
            <a:r>
              <a:rPr lang="en-US" sz="1600" dirty="0">
                <a:solidFill>
                  <a:srgbClr val="595959"/>
                </a:solidFill>
                <a:latin typeface="+mj-lt"/>
                <a:ea typeface="ＭＳ Ｐゴシック" charset="-128"/>
                <a:cs typeface="ＭＳ Ｐゴシック" charset="-128"/>
              </a:rPr>
              <a:t>What did you learn from each quantity you measured?</a:t>
            </a:r>
          </a:p>
          <a:p>
            <a:pPr>
              <a:defRPr/>
            </a:pPr>
            <a:r>
              <a:rPr lang="en-US" sz="1600" dirty="0">
                <a:solidFill>
                  <a:srgbClr val="595959"/>
                </a:solidFill>
                <a:latin typeface="+mj-lt"/>
                <a:ea typeface="ＭＳ Ｐゴシック" charset="-128"/>
                <a:cs typeface="ＭＳ Ｐゴシック" charset="-128"/>
              </a:rPr>
              <a:t>What was your expectation? </a:t>
            </a:r>
          </a:p>
          <a:p>
            <a:pPr>
              <a:defRPr/>
            </a:pPr>
            <a:r>
              <a:rPr lang="en-US" sz="1600" dirty="0">
                <a:solidFill>
                  <a:srgbClr val="595959"/>
                </a:solidFill>
                <a:latin typeface="+mj-lt"/>
                <a:ea typeface="ＭＳ Ｐゴシック" charset="-128"/>
                <a:cs typeface="ＭＳ Ｐゴシック" charset="-128"/>
              </a:rPr>
              <a:t>How do the results compare to your expectations? </a:t>
            </a:r>
          </a:p>
          <a:p>
            <a:pPr>
              <a:defRPr/>
            </a:pPr>
            <a:endParaRPr lang="en-US" sz="1600" dirty="0" smtClean="0">
              <a:solidFill>
                <a:srgbClr val="595959"/>
              </a:solidFill>
              <a:latin typeface="+mj-lt"/>
              <a:ea typeface="ＭＳ Ｐゴシック" charset="-128"/>
              <a:cs typeface="ＭＳ Ｐゴシック" charset="-128"/>
            </a:endParaRPr>
          </a:p>
          <a:p>
            <a:pPr fontAlgn="base">
              <a:spcBef>
                <a:spcPct val="0"/>
              </a:spcBef>
              <a:spcAft>
                <a:spcPct val="0"/>
              </a:spcAft>
            </a:pPr>
            <a:r>
              <a:rPr lang="en-US" sz="1600" dirty="0">
                <a:solidFill>
                  <a:srgbClr val="595959"/>
                </a:solidFill>
                <a:latin typeface="+mj-lt"/>
                <a:ea typeface="ＭＳ Ｐゴシック" charset="-128"/>
                <a:cs typeface="ＭＳ Ｐゴシック" charset="-128"/>
              </a:rPr>
              <a:t>Time frame will be strictly enforced. </a:t>
            </a:r>
            <a:r>
              <a:rPr lang="en-US" sz="1600" dirty="0" smtClean="0">
                <a:solidFill>
                  <a:srgbClr val="595959"/>
                </a:solidFill>
                <a:latin typeface="+mj-lt"/>
                <a:ea typeface="ＭＳ Ｐゴシック" charset="-128"/>
                <a:cs typeface="ＭＳ Ｐゴシック" charset="-128"/>
              </a:rPr>
              <a:t> </a:t>
            </a:r>
            <a:r>
              <a:rPr lang="en-US" sz="1600" dirty="0" err="1" smtClean="0">
                <a:solidFill>
                  <a:srgbClr val="595959"/>
                </a:solidFill>
                <a:latin typeface="+mj-lt"/>
                <a:ea typeface="ＭＳ Ｐゴシック" charset="-128"/>
                <a:cs typeface="ＭＳ Ｐゴシック" charset="-128"/>
              </a:rPr>
              <a:t>Approx</a:t>
            </a:r>
            <a:r>
              <a:rPr lang="en-US" sz="1600" dirty="0" smtClean="0">
                <a:solidFill>
                  <a:srgbClr val="595959"/>
                </a:solidFill>
                <a:latin typeface="+mj-lt"/>
                <a:ea typeface="ＭＳ Ｐゴシック" charset="-128"/>
                <a:cs typeface="ＭＳ Ｐゴシック" charset="-128"/>
              </a:rPr>
              <a:t> 12min </a:t>
            </a:r>
            <a:r>
              <a:rPr lang="en-US" sz="1600" dirty="0">
                <a:solidFill>
                  <a:srgbClr val="595959"/>
                </a:solidFill>
                <a:latin typeface="+mj-lt"/>
                <a:ea typeface="ＭＳ Ｐゴシック" charset="-128"/>
                <a:cs typeface="ＭＳ Ｐゴシック" charset="-128"/>
              </a:rPr>
              <a:t>+ </a:t>
            </a:r>
            <a:r>
              <a:rPr lang="en-US" sz="1600" dirty="0" smtClean="0">
                <a:solidFill>
                  <a:srgbClr val="595959"/>
                </a:solidFill>
                <a:latin typeface="+mj-lt"/>
                <a:ea typeface="ＭＳ Ｐゴシック" charset="-128"/>
                <a:cs typeface="ＭＳ Ｐゴシック" charset="-128"/>
              </a:rPr>
              <a:t>3 </a:t>
            </a:r>
            <a:r>
              <a:rPr lang="en-US" sz="1600" dirty="0">
                <a:solidFill>
                  <a:srgbClr val="595959"/>
                </a:solidFill>
                <a:latin typeface="+mj-lt"/>
                <a:ea typeface="ＭＳ Ｐゴシック" charset="-128"/>
                <a:cs typeface="ＭＳ Ｐゴシック" charset="-128"/>
              </a:rPr>
              <a:t>min questions;</a:t>
            </a:r>
          </a:p>
          <a:p>
            <a:pPr fontAlgn="base">
              <a:spcBef>
                <a:spcPct val="0"/>
              </a:spcBef>
              <a:spcAft>
                <a:spcPct val="0"/>
              </a:spcAft>
            </a:pPr>
            <a:r>
              <a:rPr lang="en-US" sz="1600" dirty="0">
                <a:solidFill>
                  <a:srgbClr val="595959"/>
                </a:solidFill>
                <a:latin typeface="+mj-lt"/>
                <a:ea typeface="ＭＳ Ｐゴシック" charset="-128"/>
                <a:cs typeface="ＭＳ Ｐゴシック" charset="-128"/>
              </a:rPr>
              <a:t>No need to write a report—you will hand in the </a:t>
            </a:r>
            <a:r>
              <a:rPr lang="en-US" sz="1600" dirty="0" smtClean="0">
                <a:solidFill>
                  <a:srgbClr val="595959"/>
                </a:solidFill>
                <a:latin typeface="+mj-lt"/>
                <a:ea typeface="ＭＳ Ｐゴシック" charset="-128"/>
                <a:cs typeface="ＭＳ Ｐゴシック" charset="-128"/>
              </a:rPr>
              <a:t>presentation (in </a:t>
            </a:r>
            <a:r>
              <a:rPr lang="en-US" sz="1600" dirty="0" err="1" smtClean="0">
                <a:solidFill>
                  <a:srgbClr val="595959"/>
                </a:solidFill>
                <a:latin typeface="+mj-lt"/>
                <a:ea typeface="ＭＳ Ｐゴシック" charset="-128"/>
                <a:cs typeface="ＭＳ Ｐゴシック" charset="-128"/>
              </a:rPr>
              <a:t>pdf</a:t>
            </a:r>
            <a:r>
              <a:rPr lang="en-US" sz="1600" dirty="0" smtClean="0">
                <a:solidFill>
                  <a:srgbClr val="595959"/>
                </a:solidFill>
                <a:latin typeface="+mj-lt"/>
                <a:ea typeface="ＭＳ Ｐゴシック" charset="-128"/>
                <a:cs typeface="ＭＳ Ｐゴシック" charset="-128"/>
              </a:rPr>
              <a:t> format).</a:t>
            </a:r>
            <a:endParaRPr lang="en-US" sz="1600" dirty="0">
              <a:solidFill>
                <a:srgbClr val="595959"/>
              </a:solidFill>
              <a:latin typeface="+mj-lt"/>
              <a:ea typeface="ＭＳ Ｐゴシック" charset="-128"/>
              <a:cs typeface="ＭＳ Ｐゴシック" charset="-128"/>
            </a:endParaRPr>
          </a:p>
          <a:p>
            <a:pPr fontAlgn="base">
              <a:spcBef>
                <a:spcPct val="0"/>
              </a:spcBef>
              <a:spcAft>
                <a:spcPct val="0"/>
              </a:spcAft>
            </a:pPr>
            <a:r>
              <a:rPr lang="en-US" sz="1600" dirty="0">
                <a:solidFill>
                  <a:srgbClr val="595959"/>
                </a:solidFill>
                <a:latin typeface="+mj-lt"/>
                <a:ea typeface="ＭＳ Ｐゴシック" charset="-128"/>
                <a:cs typeface="ＭＳ Ｐゴシック" charset="-128"/>
              </a:rPr>
              <a:t>Send us an email with </a:t>
            </a:r>
            <a:r>
              <a:rPr lang="en-US" sz="1600" dirty="0" smtClean="0">
                <a:solidFill>
                  <a:srgbClr val="595959"/>
                </a:solidFill>
                <a:latin typeface="+mj-lt"/>
                <a:ea typeface="ＭＳ Ｐゴシック" charset="-128"/>
                <a:cs typeface="ＭＳ Ｐゴシック" charset="-128"/>
              </a:rPr>
              <a:t>the presentation named as LastName1_LastName2.pdf. E.g. </a:t>
            </a:r>
            <a:r>
              <a:rPr lang="en-US" sz="1600" dirty="0" err="1" smtClean="0">
                <a:solidFill>
                  <a:srgbClr val="595959"/>
                </a:solidFill>
                <a:latin typeface="+mj-lt"/>
                <a:ea typeface="ＭＳ Ｐゴシック" charset="-128"/>
                <a:cs typeface="ＭＳ Ｐゴシック" charset="-128"/>
              </a:rPr>
              <a:t>barabasi_sinatra.pdf</a:t>
            </a:r>
            <a:endParaRPr lang="en-US" sz="1600" dirty="0">
              <a:solidFill>
                <a:srgbClr val="595959"/>
              </a:solidFill>
              <a:latin typeface="+mj-lt"/>
              <a:ea typeface="ＭＳ Ｐゴシック" charset="-128"/>
              <a:cs typeface="ＭＳ Ｐゴシック" charset="-128"/>
            </a:endParaRPr>
          </a:p>
          <a:p>
            <a:pPr fontAlgn="base">
              <a:spcBef>
                <a:spcPct val="0"/>
              </a:spcBef>
              <a:spcAft>
                <a:spcPct val="0"/>
              </a:spcAft>
            </a:pPr>
            <a:r>
              <a:rPr lang="en-US" sz="1600" dirty="0" smtClean="0">
                <a:solidFill>
                  <a:srgbClr val="595959"/>
                </a:solidFill>
                <a:latin typeface="+mj-lt"/>
                <a:ea typeface="ＭＳ Ｐゴシック" charset="-128"/>
                <a:cs typeface="ＭＳ Ｐゴシック" charset="-128"/>
              </a:rPr>
              <a:t>Show </a:t>
            </a:r>
            <a:r>
              <a:rPr lang="en-US" sz="1600" dirty="0">
                <a:solidFill>
                  <a:srgbClr val="595959"/>
                </a:solidFill>
                <a:latin typeface="+mj-lt"/>
                <a:ea typeface="ＭＳ Ｐゴシック" charset="-128"/>
                <a:cs typeface="ＭＳ Ｐゴシック" charset="-128"/>
              </a:rPr>
              <a:t>an entry of the data source—just to have a sense of how the source looks </a:t>
            </a:r>
            <a:r>
              <a:rPr lang="en-US" sz="1600" dirty="0" smtClean="0">
                <a:solidFill>
                  <a:srgbClr val="595959"/>
                </a:solidFill>
                <a:latin typeface="+mj-lt"/>
                <a:ea typeface="ＭＳ Ｐゴシック" charset="-128"/>
                <a:cs typeface="ＭＳ Ｐゴシック" charset="-128"/>
              </a:rPr>
              <a:t>like. On </a:t>
            </a:r>
            <a:r>
              <a:rPr lang="en-US" sz="1600" dirty="0">
                <a:solidFill>
                  <a:srgbClr val="595959"/>
                </a:solidFill>
                <a:latin typeface="+mj-lt"/>
                <a:ea typeface="ＭＳ Ｐゴシック" charset="-128"/>
                <a:cs typeface="ＭＳ Ｐゴシック" charset="-128"/>
              </a:rPr>
              <a:t>the slide, give your program/name</a:t>
            </a:r>
            <a:r>
              <a:rPr lang="en-US" sz="1600" dirty="0" smtClean="0">
                <a:solidFill>
                  <a:srgbClr val="595959"/>
                </a:solidFill>
                <a:latin typeface="+mj-lt"/>
                <a:ea typeface="ＭＳ Ｐゴシック" charset="-128"/>
                <a:cs typeface="ＭＳ Ｐゴシック" charset="-128"/>
              </a:rPr>
              <a:t>.</a:t>
            </a:r>
          </a:p>
          <a:p>
            <a:pPr fontAlgn="base">
              <a:spcBef>
                <a:spcPct val="0"/>
              </a:spcBef>
              <a:spcAft>
                <a:spcPct val="0"/>
              </a:spcAft>
            </a:pPr>
            <a:endParaRPr lang="en-US" sz="1000" dirty="0">
              <a:solidFill>
                <a:srgbClr val="595959"/>
              </a:solidFill>
              <a:latin typeface="+mj-lt"/>
              <a:ea typeface="ＭＳ Ｐゴシック" charset="-128"/>
              <a:cs typeface="ＭＳ Ｐゴシック" charset="-128"/>
            </a:endParaRPr>
          </a:p>
          <a:p>
            <a:pPr fontAlgn="base">
              <a:spcBef>
                <a:spcPct val="0"/>
              </a:spcBef>
              <a:spcAft>
                <a:spcPct val="0"/>
              </a:spcAft>
            </a:pPr>
            <a:r>
              <a:rPr lang="en-US" sz="1600" i="1" dirty="0">
                <a:solidFill>
                  <a:srgbClr val="595959"/>
                </a:solidFill>
                <a:latin typeface="+mj-lt"/>
                <a:ea typeface="ＭＳ Ｐゴシック" charset="-128"/>
                <a:cs typeface="ＭＳ Ｐゴシック" charset="-128"/>
              </a:rPr>
              <a:t>Grading criteria: </a:t>
            </a:r>
            <a:endParaRPr lang="en-US" sz="1600" dirty="0">
              <a:solidFill>
                <a:srgbClr val="595959"/>
              </a:solidFill>
              <a:latin typeface="+mj-lt"/>
              <a:ea typeface="ＭＳ Ｐゴシック" charset="-128"/>
              <a:cs typeface="ＭＳ Ｐゴシック" charset="-128"/>
            </a:endParaRPr>
          </a:p>
          <a:p>
            <a:pPr fontAlgn="base">
              <a:spcBef>
                <a:spcPct val="0"/>
              </a:spcBef>
              <a:spcAft>
                <a:spcPct val="0"/>
              </a:spcAft>
            </a:pPr>
            <a:r>
              <a:rPr lang="en-US" sz="1600" dirty="0">
                <a:solidFill>
                  <a:srgbClr val="595959"/>
                </a:solidFill>
                <a:latin typeface="+mj-lt"/>
                <a:ea typeface="ＭＳ Ｐゴシック" charset="-128"/>
                <a:cs typeface="ＭＳ Ｐゴシック" charset="-128"/>
              </a:rPr>
              <a:t>Use of network tools (completeness/correctness); </a:t>
            </a:r>
          </a:p>
          <a:p>
            <a:pPr fontAlgn="base">
              <a:spcBef>
                <a:spcPct val="0"/>
              </a:spcBef>
              <a:spcAft>
                <a:spcPct val="0"/>
              </a:spcAft>
            </a:pPr>
            <a:r>
              <a:rPr lang="en-US" sz="1600" dirty="0">
                <a:solidFill>
                  <a:srgbClr val="595959"/>
                </a:solidFill>
                <a:latin typeface="+mj-lt"/>
                <a:ea typeface="ＭＳ Ｐゴシック" charset="-128"/>
                <a:cs typeface="ＭＳ Ｐゴシック" charset="-128"/>
              </a:rPr>
              <a:t>Ability to extract information</a:t>
            </a:r>
            <a:r>
              <a:rPr lang="en-US" sz="1600" dirty="0" smtClean="0">
                <a:solidFill>
                  <a:srgbClr val="595959"/>
                </a:solidFill>
                <a:latin typeface="+mj-lt"/>
                <a:ea typeface="ＭＳ Ｐゴシック" charset="-128"/>
                <a:cs typeface="ＭＳ Ｐゴシック" charset="-128"/>
              </a:rPr>
              <a:t>/insights </a:t>
            </a:r>
            <a:r>
              <a:rPr lang="en-US" sz="1600" dirty="0">
                <a:solidFill>
                  <a:srgbClr val="595959"/>
                </a:solidFill>
                <a:latin typeface="+mj-lt"/>
                <a:ea typeface="ＭＳ Ｐゴシック" charset="-128"/>
                <a:cs typeface="ＭＳ Ｐゴシック" charset="-128"/>
              </a:rPr>
              <a:t>from your data using the network tools; </a:t>
            </a:r>
          </a:p>
          <a:p>
            <a:pPr fontAlgn="base">
              <a:spcBef>
                <a:spcPct val="0"/>
              </a:spcBef>
              <a:spcAft>
                <a:spcPct val="0"/>
              </a:spcAft>
            </a:pPr>
            <a:r>
              <a:rPr lang="en-US" sz="1600" dirty="0">
                <a:solidFill>
                  <a:srgbClr val="595959"/>
                </a:solidFill>
                <a:latin typeface="+mj-lt"/>
                <a:ea typeface="ＭＳ Ｐゴシック" charset="-128"/>
                <a:cs typeface="ＭＳ Ｐゴシック" charset="-128"/>
              </a:rPr>
              <a:t>Overall quality of the project/presentation.</a:t>
            </a:r>
          </a:p>
          <a:p>
            <a:pPr fontAlgn="base">
              <a:spcBef>
                <a:spcPct val="0"/>
              </a:spcBef>
              <a:spcAft>
                <a:spcPct val="0"/>
              </a:spcAft>
            </a:pPr>
            <a:endParaRPr lang="en-US" sz="1600" dirty="0">
              <a:solidFill>
                <a:srgbClr val="595959"/>
              </a:solidFill>
              <a:latin typeface="+mj-lt"/>
              <a:ea typeface="ＭＳ Ｐゴシック" charset="-128"/>
              <a:cs typeface="ＭＳ Ｐゴシック" charset="-128"/>
            </a:endParaRPr>
          </a:p>
          <a:p>
            <a:pPr fontAlgn="base">
              <a:spcBef>
                <a:spcPct val="0"/>
              </a:spcBef>
              <a:spcAft>
                <a:spcPct val="0"/>
              </a:spcAft>
            </a:pPr>
            <a:endParaRPr lang="en-US" sz="1600" dirty="0">
              <a:solidFill>
                <a:srgbClr val="595959"/>
              </a:solidFill>
              <a:latin typeface="+mj-lt"/>
              <a:ea typeface="ＭＳ Ｐゴシック" charset="-128"/>
              <a:cs typeface="ＭＳ Ｐゴシック" charset="-128"/>
            </a:endParaRPr>
          </a:p>
          <a:p>
            <a:pPr fontAlgn="base">
              <a:spcBef>
                <a:spcPct val="0"/>
              </a:spcBef>
              <a:spcAft>
                <a:spcPct val="0"/>
              </a:spcAft>
            </a:pPr>
            <a:endParaRPr lang="en-US" sz="1600" dirty="0">
              <a:solidFill>
                <a:srgbClr val="595959"/>
              </a:solidFill>
              <a:latin typeface="+mj-lt"/>
              <a:ea typeface="ＭＳ Ｐゴシック" charset="-128"/>
              <a:cs typeface="ＭＳ Ｐゴシック" charset="-128"/>
            </a:endParaRPr>
          </a:p>
          <a:p>
            <a:pPr>
              <a:defRPr/>
            </a:pPr>
            <a:endParaRPr lang="en-US" sz="1600" dirty="0">
              <a:solidFill>
                <a:srgbClr val="595959"/>
              </a:solidFill>
              <a:latin typeface="+mj-lt"/>
              <a:ea typeface="ＭＳ Ｐゴシック" charset="-128"/>
              <a:cs typeface="ＭＳ Ｐゴシック" charset="-128"/>
            </a:endParaRPr>
          </a:p>
        </p:txBody>
      </p:sp>
      <p:sp>
        <p:nvSpPr>
          <p:cNvPr id="7" name="TextBox 6"/>
          <p:cNvSpPr txBox="1"/>
          <p:nvPr/>
        </p:nvSpPr>
        <p:spPr>
          <a:xfrm>
            <a:off x="1509713" y="219075"/>
            <a:ext cx="4381929" cy="584776"/>
          </a:xfrm>
          <a:prstGeom prst="rect">
            <a:avLst/>
          </a:prstGeom>
          <a:noFill/>
        </p:spPr>
        <p:txBody>
          <a:bodyPr wrap="none">
            <a:spAutoFit/>
          </a:bodyPr>
          <a:lstStyle/>
          <a:p>
            <a:pPr>
              <a:defRPr/>
            </a:pPr>
            <a:r>
              <a:rPr lang="en-US" sz="3200" dirty="0">
                <a:solidFill>
                  <a:srgbClr val="4F81BD"/>
                </a:solidFill>
                <a:latin typeface="Helvetica"/>
                <a:cs typeface="Helvetica"/>
              </a:rPr>
              <a:t>Final </a:t>
            </a:r>
            <a:r>
              <a:rPr lang="en-US" sz="3200" dirty="0" smtClean="0">
                <a:solidFill>
                  <a:srgbClr val="4F81BD"/>
                </a:solidFill>
                <a:latin typeface="Helvetica"/>
                <a:cs typeface="Helvetica"/>
              </a:rPr>
              <a:t>project guidelines</a:t>
            </a:r>
            <a:endParaRPr lang="en-US" sz="3200" b="1" dirty="0">
              <a:solidFill>
                <a:srgbClr val="4F81BD">
                  <a:lumMod val="75000"/>
                </a:srgbClr>
              </a:solidFill>
              <a:latin typeface="Calibri"/>
              <a:ea typeface="ＭＳ Ｐゴシック" charset="-128"/>
              <a:cs typeface="ＭＳ Ｐゴシック" charset="-128"/>
            </a:endParaRPr>
          </a:p>
        </p:txBody>
      </p:sp>
    </p:spTree>
    <p:extLst>
      <p:ext uri="{BB962C8B-B14F-4D97-AF65-F5344CB8AC3E}">
        <p14:creationId xmlns:p14="http://schemas.microsoft.com/office/powerpoint/2010/main" val="22582592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ide3.jpg"/>
          <p:cNvPicPr>
            <a:picLocks noChangeAspect="1"/>
          </p:cNvPicPr>
          <p:nvPr/>
        </p:nvPicPr>
        <p:blipFill>
          <a:blip r:embed="rId3"/>
          <a:stretch>
            <a:fillRect/>
          </a:stretch>
        </p:blipFill>
        <p:spPr>
          <a:xfrm>
            <a:off x="0" y="0"/>
            <a:ext cx="9144000" cy="5715000"/>
          </a:xfrm>
          <a:prstGeom prst="rect">
            <a:avLst/>
          </a:prstGeom>
        </p:spPr>
      </p:pic>
      <p:sp>
        <p:nvSpPr>
          <p:cNvPr id="5" name="Subtitle 2"/>
          <p:cNvSpPr>
            <a:spLocks noGrp="1"/>
          </p:cNvSpPr>
          <p:nvPr>
            <p:ph type="subTitle" idx="1"/>
          </p:nvPr>
        </p:nvSpPr>
        <p:spPr>
          <a:xfrm>
            <a:off x="152400" y="1866900"/>
            <a:ext cx="4419600" cy="3533000"/>
          </a:xfrm>
        </p:spPr>
        <p:txBody>
          <a:bodyPr>
            <a:normAutofit fontScale="77500" lnSpcReduction="20000"/>
          </a:bodyPr>
          <a:lstStyle/>
          <a:p>
            <a:pPr algn="l"/>
            <a:endParaRPr lang="en-US" sz="2000" b="1" dirty="0" smtClean="0">
              <a:solidFill>
                <a:srgbClr val="BFBFBF"/>
              </a:solidFill>
              <a:latin typeface="Helvetica" pitchFamily="36" charset="0"/>
              <a:ea typeface="Helvetica" pitchFamily="36" charset="0"/>
              <a:cs typeface="Helvetica" pitchFamily="36" charset="0"/>
            </a:endParaRPr>
          </a:p>
          <a:p>
            <a:pPr algn="l"/>
            <a:r>
              <a:rPr lang="en-US" sz="2000" dirty="0" smtClean="0">
                <a:solidFill>
                  <a:schemeClr val="tx1"/>
                </a:solidFill>
                <a:latin typeface="Helvetica" pitchFamily="36" charset="0"/>
                <a:ea typeface="Helvetica" pitchFamily="36" charset="0"/>
                <a:cs typeface="Helvetica" pitchFamily="36" charset="0"/>
              </a:rPr>
              <a:t>[adj., </a:t>
            </a:r>
            <a:r>
              <a:rPr lang="en-US" sz="2000" dirty="0" err="1" smtClean="0">
                <a:solidFill>
                  <a:schemeClr val="tx1"/>
                </a:solidFill>
                <a:latin typeface="Helvetica" pitchFamily="36" charset="0"/>
                <a:ea typeface="Helvetica" pitchFamily="36" charset="0"/>
                <a:cs typeface="Helvetica" pitchFamily="36" charset="0"/>
              </a:rPr>
              <a:t>v</a:t>
            </a:r>
            <a:r>
              <a:rPr lang="en-US" sz="2000" dirty="0" smtClean="0">
                <a:solidFill>
                  <a:schemeClr val="tx1"/>
                </a:solidFill>
                <a:latin typeface="Helvetica" pitchFamily="36" charset="0"/>
                <a:ea typeface="Helvetica" pitchFamily="36" charset="0"/>
                <a:cs typeface="Helvetica" pitchFamily="36" charset="0"/>
              </a:rPr>
              <a:t>. </a:t>
            </a:r>
            <a:r>
              <a:rPr lang="en-US" sz="2000" dirty="0" err="1" smtClean="0">
                <a:solidFill>
                  <a:schemeClr val="tx1"/>
                </a:solidFill>
                <a:latin typeface="Helvetica" pitchFamily="36" charset="0"/>
                <a:ea typeface="Helvetica" pitchFamily="36" charset="0"/>
                <a:cs typeface="Helvetica" pitchFamily="36" charset="0"/>
              </a:rPr>
              <a:t>kuh</a:t>
            </a:r>
            <a:r>
              <a:rPr lang="en-US" sz="2000" dirty="0" smtClean="0">
                <a:solidFill>
                  <a:schemeClr val="tx1"/>
                </a:solidFill>
                <a:latin typeface="Helvetica" pitchFamily="36" charset="0"/>
                <a:ea typeface="Helvetica" pitchFamily="36" charset="0"/>
                <a:cs typeface="Helvetica" pitchFamily="36" charset="0"/>
              </a:rPr>
              <a:t> </a:t>
            </a:r>
            <a:r>
              <a:rPr lang="en-US" sz="2000" dirty="0" err="1" smtClean="0">
                <a:solidFill>
                  <a:schemeClr val="tx1"/>
                </a:solidFill>
                <a:latin typeface="Helvetica" pitchFamily="36" charset="0"/>
                <a:ea typeface="Helvetica" pitchFamily="36" charset="0"/>
                <a:cs typeface="Helvetica" pitchFamily="36" charset="0"/>
              </a:rPr>
              <a:t>m-pleks</a:t>
            </a:r>
            <a:r>
              <a:rPr lang="en-US" sz="2000" dirty="0" smtClean="0">
                <a:solidFill>
                  <a:schemeClr val="tx1"/>
                </a:solidFill>
                <a:latin typeface="Helvetica" pitchFamily="36" charset="0"/>
                <a:ea typeface="Helvetica" pitchFamily="36" charset="0"/>
                <a:cs typeface="Helvetica" pitchFamily="36" charset="0"/>
              </a:rPr>
              <a:t>, </a:t>
            </a:r>
            <a:r>
              <a:rPr lang="en-US" sz="2000" dirty="0" err="1" smtClean="0">
                <a:solidFill>
                  <a:schemeClr val="tx1"/>
                </a:solidFill>
                <a:latin typeface="Helvetica" pitchFamily="36" charset="0"/>
                <a:ea typeface="Helvetica" pitchFamily="36" charset="0"/>
                <a:cs typeface="Helvetica" pitchFamily="36" charset="0"/>
              </a:rPr>
              <a:t>kom-pleks</a:t>
            </a:r>
            <a:r>
              <a:rPr lang="en-US" sz="2000" dirty="0" smtClean="0">
                <a:solidFill>
                  <a:schemeClr val="tx1"/>
                </a:solidFill>
                <a:latin typeface="Helvetica" pitchFamily="36" charset="0"/>
                <a:ea typeface="Helvetica" pitchFamily="36" charset="0"/>
                <a:cs typeface="Helvetica" pitchFamily="36" charset="0"/>
              </a:rPr>
              <a:t>; </a:t>
            </a:r>
            <a:r>
              <a:rPr lang="en-US" sz="2000" dirty="0" err="1" smtClean="0">
                <a:solidFill>
                  <a:schemeClr val="tx1"/>
                </a:solidFill>
                <a:latin typeface="Helvetica" pitchFamily="36" charset="0"/>
                <a:ea typeface="Helvetica" pitchFamily="36" charset="0"/>
                <a:cs typeface="Helvetica" pitchFamily="36" charset="0"/>
              </a:rPr>
              <a:t>n</a:t>
            </a:r>
            <a:r>
              <a:rPr lang="en-US" sz="2000" dirty="0" smtClean="0">
                <a:solidFill>
                  <a:schemeClr val="tx1"/>
                </a:solidFill>
                <a:latin typeface="Helvetica" pitchFamily="36" charset="0"/>
                <a:ea typeface="Helvetica" pitchFamily="36" charset="0"/>
                <a:cs typeface="Helvetica" pitchFamily="36" charset="0"/>
              </a:rPr>
              <a:t>. </a:t>
            </a:r>
            <a:r>
              <a:rPr lang="en-US" sz="2000" dirty="0" err="1" smtClean="0">
                <a:solidFill>
                  <a:schemeClr val="tx1"/>
                </a:solidFill>
                <a:latin typeface="Helvetica" pitchFamily="36" charset="0"/>
                <a:ea typeface="Helvetica" pitchFamily="36" charset="0"/>
                <a:cs typeface="Helvetica" pitchFamily="36" charset="0"/>
              </a:rPr>
              <a:t>kom-pleks</a:t>
            </a:r>
            <a:r>
              <a:rPr lang="en-US" sz="2000" dirty="0" smtClean="0">
                <a:solidFill>
                  <a:schemeClr val="tx1"/>
                </a:solidFill>
                <a:latin typeface="Helvetica" pitchFamily="36" charset="0"/>
                <a:ea typeface="Helvetica" pitchFamily="36" charset="0"/>
                <a:cs typeface="Helvetica" pitchFamily="36" charset="0"/>
              </a:rPr>
              <a:t>] </a:t>
            </a:r>
          </a:p>
          <a:p>
            <a:pPr algn="l"/>
            <a:r>
              <a:rPr lang="en-US" sz="2000" dirty="0" smtClean="0">
                <a:solidFill>
                  <a:schemeClr val="tx1"/>
                </a:solidFill>
                <a:latin typeface="Helvetica" pitchFamily="36" charset="0"/>
                <a:ea typeface="Helvetica" pitchFamily="36" charset="0"/>
                <a:cs typeface="Helvetica" pitchFamily="36" charset="0"/>
              </a:rPr>
              <a:t>–adjective </a:t>
            </a:r>
          </a:p>
          <a:p>
            <a:pPr algn="l"/>
            <a:r>
              <a:rPr lang="en-US" sz="2000" dirty="0" smtClean="0">
                <a:solidFill>
                  <a:srgbClr val="FF0000"/>
                </a:solidFill>
                <a:latin typeface="Helvetica" pitchFamily="36" charset="0"/>
                <a:ea typeface="Helvetica" pitchFamily="36" charset="0"/>
                <a:cs typeface="Helvetica" pitchFamily="36" charset="0"/>
              </a:rPr>
              <a:t>1. </a:t>
            </a:r>
          </a:p>
          <a:p>
            <a:pPr algn="l"/>
            <a:r>
              <a:rPr lang="en-US" sz="2000" dirty="0" smtClean="0">
                <a:solidFill>
                  <a:schemeClr val="tx1"/>
                </a:solidFill>
                <a:latin typeface="Helvetica" pitchFamily="36" charset="0"/>
                <a:ea typeface="Helvetica" pitchFamily="36" charset="0"/>
                <a:cs typeface="Helvetica" pitchFamily="36" charset="0"/>
              </a:rPr>
              <a:t>composed of many interconnected parts; compound; composite: a complex highway system. </a:t>
            </a:r>
          </a:p>
          <a:p>
            <a:pPr algn="l"/>
            <a:r>
              <a:rPr lang="en-US" sz="2000" dirty="0" smtClean="0">
                <a:solidFill>
                  <a:srgbClr val="FF0000"/>
                </a:solidFill>
                <a:latin typeface="Helvetica" pitchFamily="36" charset="0"/>
                <a:ea typeface="Helvetica" pitchFamily="36" charset="0"/>
                <a:cs typeface="Helvetica" pitchFamily="36" charset="0"/>
              </a:rPr>
              <a:t>2. </a:t>
            </a:r>
          </a:p>
          <a:p>
            <a:pPr algn="l"/>
            <a:r>
              <a:rPr lang="en-US" sz="2000" dirty="0" smtClean="0">
                <a:solidFill>
                  <a:schemeClr val="tx1"/>
                </a:solidFill>
                <a:latin typeface="Helvetica" pitchFamily="36" charset="0"/>
                <a:ea typeface="Helvetica" pitchFamily="36" charset="0"/>
                <a:cs typeface="Helvetica" pitchFamily="36" charset="0"/>
              </a:rPr>
              <a:t>characterized by a very complicated or involved arrangement of parts, units, etc.: complex machinery. </a:t>
            </a:r>
          </a:p>
          <a:p>
            <a:pPr algn="l"/>
            <a:r>
              <a:rPr lang="en-US" sz="2000" dirty="0" smtClean="0">
                <a:solidFill>
                  <a:srgbClr val="FF0000"/>
                </a:solidFill>
                <a:latin typeface="Helvetica" pitchFamily="36" charset="0"/>
                <a:ea typeface="Helvetica" pitchFamily="36" charset="0"/>
                <a:cs typeface="Helvetica" pitchFamily="36" charset="0"/>
              </a:rPr>
              <a:t>3. </a:t>
            </a:r>
          </a:p>
          <a:p>
            <a:pPr algn="l"/>
            <a:r>
              <a:rPr lang="en-US" sz="2000" dirty="0" smtClean="0">
                <a:solidFill>
                  <a:schemeClr val="tx1"/>
                </a:solidFill>
                <a:latin typeface="Helvetica" pitchFamily="36" charset="0"/>
                <a:ea typeface="Helvetica" pitchFamily="36" charset="0"/>
                <a:cs typeface="Helvetica" pitchFamily="36" charset="0"/>
              </a:rPr>
              <a:t>so complicated or intricate as to be hard to understand or deal with: a complex problem. </a:t>
            </a:r>
          </a:p>
          <a:p>
            <a:pPr algn="r"/>
            <a:r>
              <a:rPr lang="en-US" sz="1548" b="1" i="1" dirty="0" smtClean="0">
                <a:solidFill>
                  <a:schemeClr val="bg1">
                    <a:lumMod val="65000"/>
                  </a:schemeClr>
                </a:solidFill>
                <a:latin typeface="Helvetica" pitchFamily="36" charset="0"/>
                <a:ea typeface="Helvetica" pitchFamily="36" charset="0"/>
                <a:cs typeface="Helvetica" pitchFamily="36" charset="0"/>
              </a:rPr>
              <a:t>				Source: </a:t>
            </a:r>
            <a:r>
              <a:rPr lang="en-US" sz="1548" b="1" i="1" dirty="0" err="1" smtClean="0">
                <a:solidFill>
                  <a:schemeClr val="bg1">
                    <a:lumMod val="65000"/>
                  </a:schemeClr>
                </a:solidFill>
                <a:latin typeface="Helvetica" pitchFamily="36" charset="0"/>
                <a:ea typeface="Helvetica" pitchFamily="36" charset="0"/>
                <a:cs typeface="Helvetica" pitchFamily="36" charset="0"/>
              </a:rPr>
              <a:t>Dictionary.com</a:t>
            </a:r>
            <a:endParaRPr lang="en-US" sz="1548" b="1" i="1" dirty="0" smtClean="0">
              <a:solidFill>
                <a:schemeClr val="bg1">
                  <a:lumMod val="65000"/>
                </a:schemeClr>
              </a:solidFill>
              <a:latin typeface="Helvetica" pitchFamily="36" charset="0"/>
              <a:ea typeface="Helvetica" pitchFamily="36" charset="0"/>
              <a:cs typeface="Helvetica" pitchFamily="36" charset="0"/>
            </a:endParaRPr>
          </a:p>
        </p:txBody>
      </p:sp>
      <p:sp>
        <p:nvSpPr>
          <p:cNvPr id="7"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lvl="0">
              <a:spcBef>
                <a:spcPct val="20000"/>
              </a:spcBef>
            </a:pPr>
            <a:r>
              <a:rPr lang="en-US" sz="2000" b="1" dirty="0" smtClean="0">
                <a:solidFill>
                  <a:schemeClr val="bg1"/>
                </a:solidFill>
                <a:latin typeface="Helvetica" pitchFamily="36" charset="0"/>
                <a:ea typeface="Helvetica" pitchFamily="36" charset="0"/>
                <a:cs typeface="Helvetica" pitchFamily="36" charset="0"/>
              </a:rPr>
              <a:t>COMPLEX SYSTEMS</a:t>
            </a:r>
          </a:p>
        </p:txBody>
      </p:sp>
      <p:sp>
        <p:nvSpPr>
          <p:cNvPr id="9" name="Subtitle 2"/>
          <p:cNvSpPr txBox="1">
            <a:spLocks/>
          </p:cNvSpPr>
          <p:nvPr/>
        </p:nvSpPr>
        <p:spPr>
          <a:xfrm>
            <a:off x="4953000" y="1257300"/>
            <a:ext cx="4038600" cy="3276600"/>
          </a:xfrm>
          <a:prstGeom prst="rect">
            <a:avLst/>
          </a:prstGeom>
        </p:spPr>
        <p:txBody>
          <a:bodyPr vert="horz" lIns="91440" tIns="45720" rIns="91440" bIns="45720" rtlCol="0">
            <a:normAutofit fontScale="92500" lnSpcReduction="10000"/>
          </a:bodyPr>
          <a:lstStyle/>
          <a:p>
            <a:pPr lvl="0">
              <a:spcBef>
                <a:spcPct val="20000"/>
              </a:spcBef>
            </a:pPr>
            <a:r>
              <a:rPr lang="en-US" sz="1730" dirty="0" smtClean="0">
                <a:latin typeface="Helvetica" pitchFamily="36" charset="0"/>
                <a:ea typeface="Helvetica" pitchFamily="36" charset="0"/>
                <a:cs typeface="Helvetica" pitchFamily="36" charset="0"/>
              </a:rPr>
              <a:t>Complexity, a </a:t>
            </a:r>
            <a:r>
              <a:rPr lang="en-US" sz="1730" b="1" dirty="0" smtClean="0">
                <a:latin typeface="Helvetica" pitchFamily="36" charset="0"/>
                <a:ea typeface="Helvetica" pitchFamily="36" charset="0"/>
                <a:cs typeface="Helvetica" pitchFamily="36" charset="0"/>
              </a:rPr>
              <a:t>scientific theory</a:t>
            </a:r>
            <a:r>
              <a:rPr lang="en-US" sz="1730" dirty="0" smtClean="0">
                <a:latin typeface="Helvetica" pitchFamily="36" charset="0"/>
                <a:ea typeface="Helvetica" pitchFamily="36" charset="0"/>
                <a:cs typeface="Helvetica" pitchFamily="36" charset="0"/>
              </a:rPr>
              <a:t> which asserts that some systems display behavioral phenomena that are completely inexplicable by any conventional analysis of the systems’ constituent parts. These phenomena, commonly referred to as emergent behaviour, seem to occur in many complex systems involving living organisms, such as a stock market or the human brain.</a:t>
            </a:r>
          </a:p>
          <a:p>
            <a:pPr lvl="0">
              <a:spcBef>
                <a:spcPct val="20000"/>
              </a:spcBef>
            </a:pPr>
            <a:r>
              <a:rPr lang="en-US" sz="2000" b="1" dirty="0" smtClean="0">
                <a:solidFill>
                  <a:srgbClr val="BFBFBF"/>
                </a:solidFill>
                <a:latin typeface="Helvetica" pitchFamily="36" charset="0"/>
                <a:ea typeface="Helvetica" pitchFamily="36" charset="0"/>
                <a:cs typeface="Helvetica" pitchFamily="36" charset="0"/>
              </a:rPr>
              <a:t> </a:t>
            </a:r>
          </a:p>
          <a:p>
            <a:pPr lvl="0" algn="r">
              <a:spcBef>
                <a:spcPct val="20000"/>
              </a:spcBef>
            </a:pPr>
            <a:r>
              <a:rPr lang="en-US" sz="1297" b="1" i="1" dirty="0" smtClean="0">
                <a:solidFill>
                  <a:schemeClr val="bg1">
                    <a:lumMod val="65000"/>
                  </a:schemeClr>
                </a:solidFill>
                <a:latin typeface="Helvetica" pitchFamily="36" charset="0"/>
                <a:ea typeface="Helvetica" pitchFamily="36" charset="0"/>
                <a:cs typeface="Helvetica" pitchFamily="36" charset="0"/>
              </a:rPr>
              <a:t>Source: </a:t>
            </a:r>
            <a:r>
              <a:rPr lang="en-US" sz="1297" b="1" i="1" u="sng" dirty="0" smtClean="0">
                <a:solidFill>
                  <a:schemeClr val="bg1">
                    <a:lumMod val="65000"/>
                  </a:schemeClr>
                </a:solidFill>
                <a:latin typeface="Helvetica" pitchFamily="36" charset="0"/>
                <a:ea typeface="Helvetica" pitchFamily="36" charset="0"/>
                <a:cs typeface="Helvetica" pitchFamily="36" charset="0"/>
              </a:rPr>
              <a:t>John L. </a:t>
            </a:r>
            <a:r>
              <a:rPr lang="en-US" sz="1297" b="1" i="1" u="sng" dirty="0" err="1" smtClean="0">
                <a:solidFill>
                  <a:schemeClr val="bg1">
                    <a:lumMod val="65000"/>
                  </a:schemeClr>
                </a:solidFill>
                <a:latin typeface="Helvetica" pitchFamily="36" charset="0"/>
                <a:ea typeface="Helvetica" pitchFamily="36" charset="0"/>
                <a:cs typeface="Helvetica" pitchFamily="36" charset="0"/>
              </a:rPr>
              <a:t>Casti</a:t>
            </a:r>
            <a:r>
              <a:rPr lang="en-US" sz="1297" b="1" i="1" dirty="0" err="1" smtClean="0">
                <a:solidFill>
                  <a:schemeClr val="bg1">
                    <a:lumMod val="65000"/>
                  </a:schemeClr>
                </a:solidFill>
                <a:latin typeface="Helvetica" pitchFamily="36" charset="0"/>
                <a:ea typeface="Helvetica" pitchFamily="36" charset="0"/>
                <a:cs typeface="Helvetica" pitchFamily="36" charset="0"/>
              </a:rPr>
              <a:t>, Encyclopædia Britannica</a:t>
            </a:r>
          </a:p>
          <a:p>
            <a:pPr lvl="0">
              <a:spcBef>
                <a:spcPct val="20000"/>
              </a:spcBef>
            </a:pPr>
            <a:r>
              <a:rPr lang="en-US" sz="2000" b="1" dirty="0" smtClean="0">
                <a:solidFill>
                  <a:srgbClr val="BFBFBF"/>
                </a:solidFill>
                <a:latin typeface="Helvetica" pitchFamily="36" charset="0"/>
                <a:ea typeface="Helvetica" pitchFamily="36" charset="0"/>
                <a:cs typeface="Helvetica" pitchFamily="36" charset="0"/>
              </a:rPr>
              <a:t> </a:t>
            </a:r>
          </a:p>
        </p:txBody>
      </p:sp>
      <p:sp>
        <p:nvSpPr>
          <p:cNvPr id="8" name="TextBox 3"/>
          <p:cNvSpPr txBox="1">
            <a:spLocks noChangeArrowheads="1"/>
          </p:cNvSpPr>
          <p:nvPr/>
        </p:nvSpPr>
        <p:spPr bwMode="auto">
          <a:xfrm>
            <a:off x="6486360" y="5399900"/>
            <a:ext cx="2590800" cy="230832"/>
          </a:xfrm>
          <a:prstGeom prst="rect">
            <a:avLst/>
          </a:prstGeom>
          <a:noFill/>
          <a:ln w="9525">
            <a:noFill/>
            <a:miter lim="800000"/>
            <a:headEnd/>
            <a:tailEnd/>
          </a:ln>
        </p:spPr>
        <p:txBody>
          <a:bodyPr wrap="square">
            <a:prstTxWarp prst="textNoShape">
              <a:avLst/>
            </a:prstTxWarp>
            <a:spAutoFit/>
          </a:bodyPr>
          <a:lstStyle/>
          <a:p>
            <a:pPr algn="r"/>
            <a:r>
              <a:rPr lang="en-US" sz="900" b="1" dirty="0" smtClean="0">
                <a:solidFill>
                  <a:srgbClr val="BFBFBF"/>
                </a:solidFill>
                <a:latin typeface="Helvetica" pitchFamily="36" charset="0"/>
                <a:ea typeface="Helvetica" pitchFamily="36" charset="0"/>
                <a:cs typeface="Helvetica" pitchFamily="36" charset="0"/>
              </a:rPr>
              <a:t>Network Science: </a:t>
            </a:r>
            <a:r>
              <a:rPr lang="fr-FR" sz="900" b="1" dirty="0" smtClean="0">
                <a:solidFill>
                  <a:srgbClr val="BFBFBF"/>
                </a:solidFill>
                <a:latin typeface="Helvetica" pitchFamily="36" charset="0"/>
                <a:ea typeface="Helvetica" pitchFamily="36" charset="0"/>
                <a:cs typeface="Helvetica" pitchFamily="36" charset="0"/>
              </a:rPr>
              <a:t>Introduction</a:t>
            </a:r>
            <a:endParaRPr lang="en-US" sz="600" i="1" dirty="0">
              <a:solidFill>
                <a:srgbClr val="BFBFBF"/>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ea typeface="굴림"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ea typeface="굴림" pitchFamily="34" charset="-127"/>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13210</TotalTime>
  <Words>11499</Words>
  <Application>Microsoft Macintosh PowerPoint</Application>
  <PresentationFormat>On-screen Show (16:10)</PresentationFormat>
  <Paragraphs>1126</Paragraphs>
  <Slides>87</Slides>
  <Notes>58</Notes>
  <HiddenSlides>8</HiddenSlides>
  <MMClips>6</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87</vt:i4>
      </vt:variant>
    </vt:vector>
  </HeadingPairs>
  <TitlesOfParts>
    <vt:vector size="90" baseType="lpstr">
      <vt:lpstr>Office Theme</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Brain</vt:lpstr>
      <vt:lpstr>PowerPoint Presentation</vt:lpstr>
      <vt:lpstr>PowerPoint Presentation</vt:lpstr>
      <vt:lpstr>PowerPoint Presentation</vt:lpstr>
      <vt:lpstr>PowerPoint Presentation</vt:lpstr>
      <vt:lpstr>PowerPoint Presentation</vt:lpstr>
      <vt:lpstr>PowerPoint Presentation</vt:lpstr>
      <vt:lpstr>Brain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Science  an interactive textbook</vt:lpstr>
      <vt:lpstr>PowerPoint Presentation</vt:lpstr>
      <vt:lpstr>PowerPoint Presentation</vt:lpstr>
      <vt:lpstr>Classes</vt:lpstr>
      <vt:lpstr>Course material and information</vt:lpstr>
      <vt:lpstr>Webpage</vt:lpstr>
      <vt:lpstr>OpenRev</vt:lpstr>
      <vt:lpstr>OpenRev</vt:lpstr>
      <vt:lpstr>OpenRev</vt:lpstr>
      <vt:lpstr>PowerPoint Presentation</vt:lpstr>
      <vt:lpstr>Course overview</vt:lpstr>
      <vt:lpstr>Course overview</vt:lpstr>
      <vt:lpstr>Course overview</vt:lpstr>
      <vt:lpstr>Course overview</vt:lpstr>
      <vt:lpstr>Course overview</vt:lpstr>
      <vt:lpstr>Course overview</vt:lpstr>
      <vt:lpstr>Grading</vt:lpstr>
      <vt:lpstr>PowerPoint Presentation</vt:lpstr>
      <vt:lpstr>Final project</vt:lpstr>
      <vt:lpstr>Preliminary project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Albert-László Barabási</dc:creator>
  <cp:lastModifiedBy>K A</cp:lastModifiedBy>
  <cp:revision>172</cp:revision>
  <cp:lastPrinted>2011-01-10T20:23:27Z</cp:lastPrinted>
  <dcterms:created xsi:type="dcterms:W3CDTF">2013-06-03T05:58:59Z</dcterms:created>
  <dcterms:modified xsi:type="dcterms:W3CDTF">2015-08-12T20:42:56Z</dcterms:modified>
</cp:coreProperties>
</file>